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8" r:id="rId3"/>
    <p:sldId id="259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B7D054-1334-5442-AEF4-BC2D32865B18}" type="datetimeFigureOut">
              <a:rPr lang="en-US" smtClean="0"/>
              <a:t>11/17/2015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A7CE8C33-DD0B-EC4B-8727-9B05A84ABBB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D054-1334-5442-AEF4-BC2D32865B18}" type="datetimeFigureOut">
              <a:rPr lang="en-US" smtClean="0"/>
              <a:t>11/17/2015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C33-DD0B-EC4B-8727-9B05A84ABBB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D054-1334-5442-AEF4-BC2D32865B18}" type="datetimeFigureOut">
              <a:rPr lang="en-US" smtClean="0"/>
              <a:t>11/17/2015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C33-DD0B-EC4B-8727-9B05A84ABBB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D054-1334-5442-AEF4-BC2D32865B18}" type="datetimeFigureOut">
              <a:rPr lang="en-US" smtClean="0"/>
              <a:t>11/17/2015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C33-DD0B-EC4B-8727-9B05A84ABBB0}" type="slidenum">
              <a:rPr lang="nl-NL" smtClean="0"/>
              <a:t>‹nr.›</a:t>
            </a:fld>
            <a:endParaRPr lang="nl-NL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B7D054-1334-5442-AEF4-BC2D32865B18}" type="datetimeFigureOut">
              <a:rPr lang="en-US" smtClean="0"/>
              <a:t>11/17/2015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C33-DD0B-EC4B-8727-9B05A84ABBB0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D054-1334-5442-AEF4-BC2D32865B18}" type="datetimeFigureOut">
              <a:rPr lang="en-US" smtClean="0"/>
              <a:t>11/17/2015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C33-DD0B-EC4B-8727-9B05A84ABBB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D054-1334-5442-AEF4-BC2D32865B18}" type="datetimeFigureOut">
              <a:rPr lang="en-US" smtClean="0"/>
              <a:t>11/17/2015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C33-DD0B-EC4B-8727-9B05A84ABBB0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B7D054-1334-5442-AEF4-BC2D32865B18}" type="datetimeFigureOut">
              <a:rPr lang="en-US" smtClean="0"/>
              <a:t>11/17/2015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C33-DD0B-EC4B-8727-9B05A84ABBB0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D054-1334-5442-AEF4-BC2D32865B18}" type="datetimeFigureOut">
              <a:rPr lang="en-US" smtClean="0"/>
              <a:t>11/17/2015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C33-DD0B-EC4B-8727-9B05A84ABBB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B7D054-1334-5442-AEF4-BC2D32865B18}" type="datetimeFigureOut">
              <a:rPr lang="en-US" smtClean="0"/>
              <a:t>11/17/2015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C33-DD0B-EC4B-8727-9B05A84ABBB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B7D054-1334-5442-AEF4-BC2D32865B18}" type="datetimeFigureOut">
              <a:rPr lang="en-US" smtClean="0"/>
              <a:t>11/17/2015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C33-DD0B-EC4B-8727-9B05A84ABBB0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07B7D054-1334-5442-AEF4-BC2D32865B18}" type="datetimeFigureOut">
              <a:rPr lang="en-US" smtClean="0"/>
              <a:t>11/17/2015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7CE8C33-DD0B-EC4B-8727-9B05A84ABBB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5400" dirty="0" smtClean="0"/>
              <a:t>Mr. Vladimir </a:t>
            </a:r>
            <a:r>
              <a:rPr lang="nl-NL" sz="5400" dirty="0" err="1" smtClean="0"/>
              <a:t>Köppen</a:t>
            </a:r>
            <a:endParaRPr lang="nl-NL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76224" y="1298448"/>
            <a:ext cx="4647193" cy="493776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nl-NL" sz="3200" dirty="0" smtClean="0"/>
              <a:t>Geograaf, meteoroloog en botanicus</a:t>
            </a:r>
          </a:p>
          <a:p>
            <a:pPr>
              <a:spcAft>
                <a:spcPts val="600"/>
              </a:spcAft>
            </a:pPr>
            <a:r>
              <a:rPr lang="nl-NL" sz="3200" dirty="0" smtClean="0"/>
              <a:t>Woonde in St. Petersburg</a:t>
            </a:r>
          </a:p>
          <a:p>
            <a:pPr>
              <a:spcAft>
                <a:spcPts val="600"/>
              </a:spcAft>
            </a:pPr>
            <a:r>
              <a:rPr lang="nl-NL" sz="3200" dirty="0" smtClean="0"/>
              <a:t>Reisde veel en had vakantiehuisje in de Krim</a:t>
            </a:r>
          </a:p>
          <a:p>
            <a:pPr>
              <a:spcAft>
                <a:spcPts val="600"/>
              </a:spcAft>
            </a:pPr>
            <a:r>
              <a:rPr lang="nl-NL" sz="3200" dirty="0" smtClean="0"/>
              <a:t>Verbaasde zich over verschil in plantengroei</a:t>
            </a:r>
          </a:p>
          <a:p>
            <a:pPr>
              <a:spcAft>
                <a:spcPts val="600"/>
              </a:spcAft>
            </a:pPr>
            <a:r>
              <a:rPr lang="nl-NL" sz="3200" dirty="0" smtClean="0"/>
              <a:t>Legde link tussen temperatuur, neerslag en plantengroei en “ontdekte” zo de </a:t>
            </a:r>
            <a:r>
              <a:rPr lang="nl-NL" sz="3200" dirty="0" err="1" smtClean="0"/>
              <a:t>landschapzones</a:t>
            </a:r>
            <a:endParaRPr lang="nl-NL" sz="3200" dirty="0" smtClean="0"/>
          </a:p>
          <a:p>
            <a:pPr>
              <a:spcAft>
                <a:spcPts val="600"/>
              </a:spcAft>
            </a:pPr>
            <a:r>
              <a:rPr lang="nl-NL" sz="3200" b="1" dirty="0" smtClean="0"/>
              <a:t>Klimaatsysteem van </a:t>
            </a:r>
            <a:r>
              <a:rPr lang="nl-NL" sz="3200" b="1" dirty="0" err="1" smtClean="0"/>
              <a:t>Köppen</a:t>
            </a:r>
            <a:endParaRPr lang="nl-NL" sz="3200" b="1" dirty="0" smtClean="0"/>
          </a:p>
          <a:p>
            <a:endParaRPr lang="nl-NL" dirty="0"/>
          </a:p>
        </p:txBody>
      </p:sp>
      <p:pic>
        <p:nvPicPr>
          <p:cNvPr id="7" name="Content Placeholder 6" descr="Vladimir_KOPPEN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5" b="5245"/>
          <a:stretch>
            <a:fillRect/>
          </a:stretch>
        </p:blipFill>
        <p:spPr>
          <a:xfrm>
            <a:off x="5194563" y="1298448"/>
            <a:ext cx="3673212" cy="4265666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Afbeelding 2" descr="treinen2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6208"/>
            <a:ext cx="9144000" cy="609600"/>
          </a:xfrm>
          <a:prstGeom prst="rect">
            <a:avLst/>
          </a:prstGeom>
        </p:spPr>
      </p:pic>
      <p:pic>
        <p:nvPicPr>
          <p:cNvPr id="6" name="Afbeelding 5" descr="animaatjes-vliegen-5138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84" y="1617079"/>
            <a:ext cx="2029378" cy="13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128717"/>
            <a:ext cx="8591550" cy="670459"/>
          </a:xfrm>
        </p:spPr>
        <p:txBody>
          <a:bodyPr/>
          <a:lstStyle/>
          <a:p>
            <a:pPr algn="ctr"/>
            <a:r>
              <a:rPr lang="nl-NL" dirty="0" smtClean="0"/>
              <a:t>Verschillende landschapszones</a:t>
            </a:r>
            <a:endParaRPr lang="nl-NL" dirty="0"/>
          </a:p>
        </p:txBody>
      </p:sp>
      <p:pic>
        <p:nvPicPr>
          <p:cNvPr id="7" name="Content Placeholder 6" descr="klimaatwereld1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20"/>
          <a:stretch/>
        </p:blipFill>
        <p:spPr>
          <a:xfrm>
            <a:off x="656454" y="799176"/>
            <a:ext cx="7945255" cy="5958941"/>
          </a:xfrm>
          <a:ln cap="rnd">
            <a:solidFill>
              <a:schemeClr val="tx1"/>
            </a:solidFill>
            <a:prstDash val="lgDash"/>
          </a:ln>
        </p:spPr>
      </p:pic>
    </p:spTree>
    <p:extLst>
      <p:ext uri="{BB962C8B-B14F-4D97-AF65-F5344CB8AC3E}">
        <p14:creationId xmlns:p14="http://schemas.microsoft.com/office/powerpoint/2010/main" val="10020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Verdeling (Classificatie) van </a:t>
            </a:r>
            <a:r>
              <a:rPr lang="nl-NL" dirty="0" err="1" smtClean="0"/>
              <a:t>Köppen</a:t>
            </a:r>
            <a:r>
              <a:rPr lang="nl-NL" smtClean="0"/>
              <a:t>:</a:t>
            </a:r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itchFamily="34" charset="0"/>
              </a:rPr>
              <a:t>A	Tropische klimaten (</a:t>
            </a:r>
            <a:r>
              <a:rPr lang="nl-NL" b="1" dirty="0" err="1">
                <a:latin typeface="Calibri" pitchFamily="34" charset="0"/>
              </a:rPr>
              <a:t>Tropical</a:t>
            </a:r>
            <a:r>
              <a:rPr lang="nl-NL" dirty="0" smtClean="0">
                <a:latin typeface="Calibri" pitchFamily="34" charset="0"/>
              </a:rPr>
              <a:t>)</a:t>
            </a:r>
          </a:p>
          <a:p>
            <a:endParaRPr lang="nl-NL" dirty="0">
              <a:latin typeface="Calibri" pitchFamily="34" charset="0"/>
            </a:endParaRPr>
          </a:p>
          <a:p>
            <a:r>
              <a:rPr lang="nl-NL" dirty="0" smtClean="0">
                <a:latin typeface="Calibri" pitchFamily="34" charset="0"/>
              </a:rPr>
              <a:t>B</a:t>
            </a:r>
            <a:r>
              <a:rPr lang="nl-NL" dirty="0">
                <a:latin typeface="Calibri" pitchFamily="34" charset="0"/>
              </a:rPr>
              <a:t>	Droge klimaten (</a:t>
            </a:r>
            <a:r>
              <a:rPr lang="nl-NL" b="1" dirty="0">
                <a:latin typeface="Calibri" pitchFamily="34" charset="0"/>
              </a:rPr>
              <a:t>Dry</a:t>
            </a:r>
            <a:r>
              <a:rPr lang="nl-NL" dirty="0">
                <a:latin typeface="Calibri" pitchFamily="34" charset="0"/>
              </a:rPr>
              <a:t>)		</a:t>
            </a:r>
          </a:p>
          <a:p>
            <a:r>
              <a:rPr lang="nl-NL" dirty="0">
                <a:latin typeface="Calibri" pitchFamily="34" charset="0"/>
              </a:rPr>
              <a:t>C	Zeeklimaten (</a:t>
            </a:r>
            <a:r>
              <a:rPr lang="nl-NL" b="1" dirty="0" err="1">
                <a:latin typeface="Calibri" pitchFamily="34" charset="0"/>
              </a:rPr>
              <a:t>Mesothermal</a:t>
            </a:r>
            <a:r>
              <a:rPr lang="nl-NL" dirty="0">
                <a:latin typeface="Calibri" pitchFamily="34" charset="0"/>
              </a:rPr>
              <a:t>)		</a:t>
            </a:r>
          </a:p>
          <a:p>
            <a:r>
              <a:rPr lang="nl-NL" dirty="0">
                <a:latin typeface="Calibri" pitchFamily="34" charset="0"/>
              </a:rPr>
              <a:t>D	</a:t>
            </a:r>
            <a:r>
              <a:rPr lang="nl-NL" dirty="0" smtClean="0">
                <a:latin typeface="Calibri" pitchFamily="34" charset="0"/>
              </a:rPr>
              <a:t>Landklimaten(</a:t>
            </a:r>
            <a:r>
              <a:rPr lang="nl-NL" b="1" dirty="0" err="1">
                <a:latin typeface="Calibri" pitchFamily="34" charset="0"/>
              </a:rPr>
              <a:t>Microthermal</a:t>
            </a:r>
            <a:r>
              <a:rPr lang="nl-NL" dirty="0">
                <a:latin typeface="Calibri" pitchFamily="34" charset="0"/>
              </a:rPr>
              <a:t>)	</a:t>
            </a:r>
          </a:p>
          <a:p>
            <a:r>
              <a:rPr lang="nl-NL" dirty="0">
                <a:latin typeface="Calibri" pitchFamily="34" charset="0"/>
              </a:rPr>
              <a:t>E	Poolklimaten (</a:t>
            </a:r>
            <a:r>
              <a:rPr lang="nl-NL" b="1" dirty="0" err="1">
                <a:latin typeface="Calibri" pitchFamily="34" charset="0"/>
              </a:rPr>
              <a:t>Polar</a:t>
            </a:r>
            <a:r>
              <a:rPr lang="nl-NL" dirty="0">
                <a:latin typeface="Calibri" pitchFamily="34" charset="0"/>
              </a:rPr>
              <a:t>)		</a:t>
            </a:r>
          </a:p>
          <a:p>
            <a:r>
              <a:rPr lang="nl-NL" dirty="0">
                <a:latin typeface="Calibri" pitchFamily="34" charset="0"/>
              </a:rPr>
              <a:t>(H	Hooggebergte klimaat (</a:t>
            </a:r>
            <a:r>
              <a:rPr lang="nl-NL" b="1" dirty="0">
                <a:latin typeface="Calibri" pitchFamily="34" charset="0"/>
              </a:rPr>
              <a:t>Highland</a:t>
            </a:r>
            <a:r>
              <a:rPr lang="nl-NL" dirty="0">
                <a:latin typeface="Calibri" pitchFamily="34" charset="0"/>
              </a:rPr>
              <a:t>) )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NL" dirty="0">
                <a:latin typeface="Calibri" pitchFamily="34" charset="0"/>
              </a:rPr>
              <a:t>tropisch regenwoud-, moesson-, </a:t>
            </a:r>
            <a:r>
              <a:rPr lang="nl-NL" dirty="0" smtClean="0">
                <a:latin typeface="Calibri" pitchFamily="34" charset="0"/>
              </a:rPr>
              <a:t>savanne klimaat</a:t>
            </a:r>
            <a:endParaRPr lang="nl-NL" dirty="0">
              <a:latin typeface="Calibri" pitchFamily="34" charset="0"/>
            </a:endParaRPr>
          </a:p>
          <a:p>
            <a:r>
              <a:rPr lang="nl-NL" dirty="0" smtClean="0"/>
              <a:t> </a:t>
            </a:r>
            <a:r>
              <a:rPr lang="nl-NL" dirty="0">
                <a:latin typeface="Calibri" pitchFamily="34" charset="0"/>
              </a:rPr>
              <a:t>Woestijn- en steppe klimaat</a:t>
            </a:r>
          </a:p>
          <a:p>
            <a:endParaRPr lang="nl-NL" dirty="0" smtClean="0"/>
          </a:p>
          <a:p>
            <a:r>
              <a:rPr lang="nl-NL" dirty="0">
                <a:latin typeface="Calibri" pitchFamily="34" charset="0"/>
              </a:rPr>
              <a:t>subtropisch-, gematigd- of </a:t>
            </a:r>
            <a:r>
              <a:rPr lang="nl-NL" dirty="0" smtClean="0">
                <a:latin typeface="Calibri" pitchFamily="34" charset="0"/>
              </a:rPr>
              <a:t>mediterraan</a:t>
            </a:r>
            <a:r>
              <a:rPr lang="nl-NL" dirty="0">
                <a:latin typeface="Calibri" pitchFamily="34" charset="0"/>
              </a:rPr>
              <a:t> </a:t>
            </a:r>
            <a:r>
              <a:rPr lang="nl-NL" dirty="0" smtClean="0">
                <a:latin typeface="Calibri" pitchFamily="34" charset="0"/>
              </a:rPr>
              <a:t>zeeklimaat</a:t>
            </a:r>
          </a:p>
          <a:p>
            <a:r>
              <a:rPr lang="nl-NL" dirty="0">
                <a:latin typeface="Calibri" pitchFamily="34" charset="0"/>
              </a:rPr>
              <a:t>vochtig en droog </a:t>
            </a:r>
            <a:r>
              <a:rPr lang="nl-NL" dirty="0" smtClean="0">
                <a:latin typeface="Calibri" pitchFamily="34" charset="0"/>
              </a:rPr>
              <a:t>landklimaat</a:t>
            </a:r>
          </a:p>
          <a:p>
            <a:endParaRPr lang="nl-NL" dirty="0" smtClean="0">
              <a:latin typeface="Calibri" pitchFamily="34" charset="0"/>
            </a:endParaRPr>
          </a:p>
          <a:p>
            <a:r>
              <a:rPr lang="nl-NL" dirty="0">
                <a:latin typeface="Calibri" pitchFamily="34" charset="0"/>
              </a:rPr>
              <a:t>toendra- en poolklimaat</a:t>
            </a:r>
          </a:p>
          <a:p>
            <a:endParaRPr lang="nl-NL" dirty="0">
              <a:latin typeface="Calibri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15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4914" indent="-457200">
              <a:buFont typeface="+mj-lt"/>
              <a:buAutoNum type="alphaUcPeriod"/>
            </a:pPr>
            <a:r>
              <a:rPr lang="nl-NL" sz="2400" dirty="0" smtClean="0"/>
              <a:t>De gemiddelde </a:t>
            </a:r>
            <a:r>
              <a:rPr lang="nl-NL" sz="2400" dirty="0"/>
              <a:t>temperatuur van de </a:t>
            </a:r>
            <a:r>
              <a:rPr lang="nl-NL" sz="2400" u="sng" dirty="0"/>
              <a:t>koudste maand</a:t>
            </a:r>
            <a:r>
              <a:rPr lang="nl-NL" sz="2400" dirty="0"/>
              <a:t> </a:t>
            </a:r>
            <a:r>
              <a:rPr lang="nl-NL" sz="2400" dirty="0" smtClean="0"/>
              <a:t> is boven de </a:t>
            </a:r>
            <a:r>
              <a:rPr lang="nl-NL" sz="2400" b="1" dirty="0" smtClean="0"/>
              <a:t>18</a:t>
            </a:r>
            <a:r>
              <a:rPr lang="nl-NL" sz="2400" dirty="0" smtClean="0"/>
              <a:t> </a:t>
            </a:r>
            <a:r>
              <a:rPr lang="nl-NL" sz="2400" dirty="0"/>
              <a:t>graden </a:t>
            </a:r>
            <a:r>
              <a:rPr lang="nl-NL" sz="2400" dirty="0" smtClean="0"/>
              <a:t>Celsius</a:t>
            </a:r>
          </a:p>
          <a:p>
            <a:pPr marL="454914" indent="-457200">
              <a:buFont typeface="+mj-lt"/>
              <a:buAutoNum type="alphaUcPeriod"/>
            </a:pPr>
            <a:r>
              <a:rPr lang="nl-NL" sz="2400" dirty="0" smtClean="0"/>
              <a:t>Potentiële verdamping overtreft neerslag</a:t>
            </a:r>
          </a:p>
          <a:p>
            <a:pPr marL="454914" indent="-457200">
              <a:buFont typeface="+mj-lt"/>
              <a:buAutoNum type="alphaUcPeriod"/>
            </a:pPr>
            <a:r>
              <a:rPr lang="nl-NL" sz="2400" dirty="0" smtClean="0"/>
              <a:t>De </a:t>
            </a:r>
            <a:r>
              <a:rPr lang="nl-NL" sz="2400" dirty="0"/>
              <a:t>gemiddelde temperatuur van de </a:t>
            </a:r>
            <a:r>
              <a:rPr lang="nl-NL" sz="2400" u="sng" dirty="0"/>
              <a:t>koudste maand</a:t>
            </a:r>
            <a:r>
              <a:rPr lang="nl-NL" sz="2400" dirty="0"/>
              <a:t> onder </a:t>
            </a:r>
            <a:r>
              <a:rPr lang="nl-NL" sz="2400" dirty="0" smtClean="0"/>
              <a:t>de </a:t>
            </a:r>
            <a:r>
              <a:rPr lang="nl-NL" sz="2400" b="1" dirty="0" smtClean="0"/>
              <a:t>1</a:t>
            </a:r>
            <a:r>
              <a:rPr lang="nl-NL" sz="2400" dirty="0" smtClean="0"/>
              <a:t>8 </a:t>
            </a:r>
            <a:r>
              <a:rPr lang="nl-NL" sz="2400" dirty="0"/>
              <a:t>graden Celsius, maar </a:t>
            </a:r>
            <a:r>
              <a:rPr lang="nl-NL" sz="2400" dirty="0" smtClean="0"/>
              <a:t>boven </a:t>
            </a:r>
            <a:r>
              <a:rPr lang="nl-NL" sz="2400" dirty="0"/>
              <a:t>de </a:t>
            </a:r>
            <a:r>
              <a:rPr lang="nl-NL" sz="2400" b="1" dirty="0"/>
              <a:t>-3</a:t>
            </a:r>
            <a:r>
              <a:rPr lang="nl-NL" sz="2400" dirty="0"/>
              <a:t> graden Celsius</a:t>
            </a:r>
            <a:r>
              <a:rPr lang="nl-NL" dirty="0" smtClean="0"/>
              <a:t> </a:t>
            </a:r>
            <a:endParaRPr lang="nl-NL" dirty="0"/>
          </a:p>
          <a:p>
            <a:pPr marL="454914" indent="-457200">
              <a:buFont typeface="+mj-lt"/>
              <a:buAutoNum type="alphaUcPeriod"/>
            </a:pPr>
            <a:r>
              <a:rPr lang="nl-NL" sz="2400" dirty="0" smtClean="0"/>
              <a:t>De </a:t>
            </a:r>
            <a:r>
              <a:rPr lang="nl-NL" sz="2400" dirty="0"/>
              <a:t>gemiddelde temperatuur van </a:t>
            </a:r>
            <a:r>
              <a:rPr lang="nl-NL" sz="2400" u="sng" dirty="0"/>
              <a:t>koudste maand</a:t>
            </a:r>
            <a:r>
              <a:rPr lang="nl-NL" sz="2400" dirty="0"/>
              <a:t> onder de -</a:t>
            </a:r>
            <a:r>
              <a:rPr lang="nl-NL" sz="2400" b="1" dirty="0"/>
              <a:t>3</a:t>
            </a:r>
            <a:r>
              <a:rPr lang="nl-NL" sz="2400" dirty="0"/>
              <a:t> graden Celsius en van </a:t>
            </a:r>
            <a:r>
              <a:rPr lang="nl-NL" sz="2400" dirty="0" smtClean="0"/>
              <a:t> </a:t>
            </a:r>
            <a:r>
              <a:rPr lang="nl-NL" sz="2400" u="sng" dirty="0"/>
              <a:t>warmste maand</a:t>
            </a:r>
            <a:r>
              <a:rPr lang="nl-NL" sz="2400" dirty="0"/>
              <a:t> boven de </a:t>
            </a:r>
            <a:r>
              <a:rPr lang="nl-NL" sz="2400" b="1" dirty="0"/>
              <a:t>10</a:t>
            </a:r>
            <a:r>
              <a:rPr lang="nl-NL" sz="2400" dirty="0"/>
              <a:t> graden </a:t>
            </a:r>
            <a:r>
              <a:rPr lang="nl-NL" sz="2400" dirty="0" smtClean="0"/>
              <a:t>Celsius</a:t>
            </a:r>
          </a:p>
          <a:p>
            <a:pPr marL="454914" indent="-457200">
              <a:buFont typeface="+mj-lt"/>
              <a:buAutoNum type="alphaUcPeriod"/>
            </a:pPr>
            <a:r>
              <a:rPr lang="nl-NL" sz="2400" dirty="0"/>
              <a:t>D</a:t>
            </a:r>
            <a:r>
              <a:rPr lang="nl-NL" sz="2400" dirty="0" smtClean="0"/>
              <a:t>e </a:t>
            </a:r>
            <a:r>
              <a:rPr lang="nl-NL" sz="2400" dirty="0"/>
              <a:t>gemiddelde temperatuur van de </a:t>
            </a:r>
            <a:r>
              <a:rPr lang="nl-NL" sz="2400" u="sng" dirty="0"/>
              <a:t>warmste maand</a:t>
            </a:r>
            <a:r>
              <a:rPr lang="nl-NL" sz="2400" dirty="0"/>
              <a:t> onder </a:t>
            </a:r>
            <a:r>
              <a:rPr lang="nl-NL" sz="2400" dirty="0" smtClean="0"/>
              <a:t> </a:t>
            </a:r>
            <a:r>
              <a:rPr lang="nl-NL" sz="2400" b="1" dirty="0"/>
              <a:t>10</a:t>
            </a:r>
            <a:r>
              <a:rPr lang="nl-NL" sz="2400" dirty="0"/>
              <a:t> graden </a:t>
            </a:r>
            <a:r>
              <a:rPr lang="nl-NL" sz="2400" dirty="0" smtClean="0"/>
              <a:t>Celsius</a:t>
            </a:r>
            <a:endParaRPr lang="nl-NL" sz="2400" dirty="0"/>
          </a:p>
          <a:p>
            <a:pPr marL="454914" indent="-457200">
              <a:buFont typeface="+mj-lt"/>
              <a:buAutoNum type="alphaU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87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latin typeface="Calibri" pitchFamily="34" charset="0"/>
              </a:rPr>
              <a:t>Onderverdeling A, C en D-klimaat: Hoeveelheid neerslag</a:t>
            </a:r>
            <a:r>
              <a:rPr lang="nl-NL" dirty="0">
                <a:latin typeface="Calibri" pitchFamily="34" charset="0"/>
              </a:rPr>
              <a:t/>
            </a:r>
            <a:br>
              <a:rPr lang="nl-NL" dirty="0">
                <a:latin typeface="Calibri" pitchFamily="34" charset="0"/>
              </a:rPr>
            </a:br>
            <a:r>
              <a:rPr lang="nl-NL" dirty="0">
                <a:latin typeface="Calibri" pitchFamily="34" charset="0"/>
              </a:rPr>
              <a:t>Bij het A-, C- en D-klimaat wordt er nog een kleine letter aan de hoofdletter toegevoegd. Deze zegt iets over het jaargetijde waarin de neerslag valt.</a:t>
            </a:r>
            <a:br>
              <a:rPr lang="nl-NL" dirty="0">
                <a:latin typeface="Calibri" pitchFamily="34" charset="0"/>
              </a:rPr>
            </a:br>
            <a:r>
              <a:rPr lang="nl-NL" dirty="0">
                <a:latin typeface="Calibri" pitchFamily="34" charset="0"/>
              </a:rPr>
              <a:t/>
            </a:r>
            <a:br>
              <a:rPr lang="nl-NL" dirty="0">
                <a:latin typeface="Calibri" pitchFamily="34" charset="0"/>
              </a:rPr>
            </a:br>
            <a:endParaRPr lang="nl-NL" dirty="0">
              <a:latin typeface="Calibri" pitchFamily="34" charset="0"/>
            </a:endParaRPr>
          </a:p>
          <a:p>
            <a:r>
              <a:rPr lang="nl-NL" dirty="0">
                <a:latin typeface="Calibri" pitchFamily="34" charset="0"/>
              </a:rPr>
              <a:t>f = neerslag valt regelmatig verdeeld over het hele jaar (</a:t>
            </a:r>
            <a:r>
              <a:rPr lang="nl-NL" dirty="0" err="1">
                <a:latin typeface="Calibri" pitchFamily="34" charset="0"/>
              </a:rPr>
              <a:t>fehlt</a:t>
            </a:r>
            <a:r>
              <a:rPr lang="nl-NL" dirty="0">
                <a:latin typeface="Calibri" pitchFamily="34" charset="0"/>
              </a:rPr>
              <a:t> = droge periode ontbreekt) </a:t>
            </a:r>
          </a:p>
          <a:p>
            <a:r>
              <a:rPr lang="nl-NL" dirty="0">
                <a:latin typeface="Calibri" pitchFamily="34" charset="0"/>
              </a:rPr>
              <a:t>s = droge zomer, natte winter (</a:t>
            </a:r>
            <a:r>
              <a:rPr lang="nl-NL" dirty="0" err="1">
                <a:latin typeface="Calibri" pitchFamily="34" charset="0"/>
              </a:rPr>
              <a:t>sommertrocken</a:t>
            </a:r>
            <a:r>
              <a:rPr lang="nl-NL" dirty="0">
                <a:latin typeface="Calibri" pitchFamily="34" charset="0"/>
              </a:rPr>
              <a:t>) </a:t>
            </a:r>
          </a:p>
          <a:p>
            <a:r>
              <a:rPr lang="nl-NL" dirty="0">
                <a:latin typeface="Calibri" pitchFamily="34" charset="0"/>
              </a:rPr>
              <a:t>w = natte zomer, droge winter (</a:t>
            </a:r>
            <a:r>
              <a:rPr lang="nl-NL" dirty="0" err="1">
                <a:latin typeface="Calibri" pitchFamily="34" charset="0"/>
              </a:rPr>
              <a:t>wintertrocken</a:t>
            </a:r>
            <a:r>
              <a:rPr lang="nl-NL" dirty="0">
                <a:latin typeface="Calibri" pitchFamily="34" charset="0"/>
              </a:rPr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04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Picture 2" descr="Oefening klimaatgarfiek blz 0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-2668" r="-2668"/>
          <a:stretch>
            <a:fillRect/>
          </a:stretch>
        </p:blipFill>
        <p:spPr bwMode="auto">
          <a:xfrm>
            <a:off x="276225" y="228601"/>
            <a:ext cx="4251960" cy="600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Oefening klimaatgarfiek blz 0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/>
          <a:srcRect t="-393" b="-194"/>
          <a:stretch/>
        </p:blipFill>
        <p:spPr bwMode="auto">
          <a:xfrm>
            <a:off x="4615815" y="228601"/>
            <a:ext cx="4251960" cy="310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blackWhite">
          <a:xfrm>
            <a:off x="4932363" y="3705733"/>
            <a:ext cx="31686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 sz="2000" dirty="0">
              <a:latin typeface="Calibri" pitchFamily="34" charset="0"/>
            </a:endParaRPr>
          </a:p>
          <a:p>
            <a:r>
              <a:rPr lang="nl-NL" sz="2000" dirty="0">
                <a:latin typeface="Calibri" pitchFamily="34" charset="0"/>
              </a:rPr>
              <a:t>Grafiek 1:  Af</a:t>
            </a:r>
          </a:p>
          <a:p>
            <a:r>
              <a:rPr lang="nl-NL" sz="2000" dirty="0">
                <a:latin typeface="Calibri" pitchFamily="34" charset="0"/>
              </a:rPr>
              <a:t>Grafiek 2:  </a:t>
            </a:r>
            <a:r>
              <a:rPr lang="nl-NL" sz="2000" dirty="0" err="1">
                <a:latin typeface="Calibri" pitchFamily="34" charset="0"/>
              </a:rPr>
              <a:t>Df</a:t>
            </a:r>
            <a:endParaRPr lang="nl-NL" sz="2000" dirty="0">
              <a:latin typeface="Calibri" pitchFamily="34" charset="0"/>
            </a:endParaRPr>
          </a:p>
          <a:p>
            <a:r>
              <a:rPr lang="nl-NL" sz="2000" dirty="0">
                <a:latin typeface="Calibri" pitchFamily="34" charset="0"/>
              </a:rPr>
              <a:t>Grafiek 3:  ET</a:t>
            </a:r>
          </a:p>
          <a:p>
            <a:r>
              <a:rPr lang="nl-NL" sz="2000" dirty="0">
                <a:latin typeface="Calibri" pitchFamily="34" charset="0"/>
              </a:rPr>
              <a:t>Grafiek 4:  BW</a:t>
            </a:r>
          </a:p>
          <a:p>
            <a:r>
              <a:rPr lang="nl-NL" sz="2000" dirty="0">
                <a:latin typeface="Calibri" pitchFamily="34" charset="0"/>
              </a:rPr>
              <a:t>Grafiek 5:  Cs</a:t>
            </a:r>
          </a:p>
          <a:p>
            <a:r>
              <a:rPr lang="nl-NL" sz="2000" dirty="0">
                <a:latin typeface="Calibri" pitchFamily="34" charset="0"/>
              </a:rPr>
              <a:t>Grafiek 6:  BS (net aan)</a:t>
            </a:r>
          </a:p>
        </p:txBody>
      </p:sp>
    </p:spTree>
    <p:extLst>
      <p:ext uri="{BB962C8B-B14F-4D97-AF65-F5344CB8AC3E}">
        <p14:creationId xmlns:p14="http://schemas.microsoft.com/office/powerpoint/2010/main" val="63228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465</TotalTime>
  <Words>187</Words>
  <Application>Microsoft Office PowerPoint</Application>
  <PresentationFormat>Diavoorstelling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Candara</vt:lpstr>
      <vt:lpstr>Tahoma</vt:lpstr>
      <vt:lpstr>Tunga</vt:lpstr>
      <vt:lpstr>Soho</vt:lpstr>
      <vt:lpstr>Mr. Vladimir Köppen</vt:lpstr>
      <vt:lpstr>Verschillende landschapszones</vt:lpstr>
      <vt:lpstr>Verdeling (Classificatie) van Köppen:</vt:lpstr>
      <vt:lpstr>PowerPoint-presentatie</vt:lpstr>
      <vt:lpstr>PowerPoint-presentatie</vt:lpstr>
      <vt:lpstr>PowerPoint-presentatie</vt:lpstr>
    </vt:vector>
  </TitlesOfParts>
  <Company>SME-Dynamics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Vladimir Köppen</dc:title>
  <dc:creator>Egbert Moné</dc:creator>
  <cp:lastModifiedBy>Egbert Mone</cp:lastModifiedBy>
  <cp:revision>8</cp:revision>
  <dcterms:created xsi:type="dcterms:W3CDTF">2014-03-13T20:55:52Z</dcterms:created>
  <dcterms:modified xsi:type="dcterms:W3CDTF">2015-11-17T13:05:46Z</dcterms:modified>
</cp:coreProperties>
</file>