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4" r:id="rId2"/>
  </p:sldMasterIdLst>
  <p:notesMasterIdLst>
    <p:notesMasterId r:id="rId38"/>
  </p:notesMasterIdLst>
  <p:sldIdLst>
    <p:sldId id="256" r:id="rId3"/>
    <p:sldId id="266" r:id="rId4"/>
    <p:sldId id="301" r:id="rId5"/>
    <p:sldId id="277" r:id="rId6"/>
    <p:sldId id="302" r:id="rId7"/>
    <p:sldId id="303" r:id="rId8"/>
    <p:sldId id="304" r:id="rId9"/>
    <p:sldId id="305" r:id="rId10"/>
    <p:sldId id="306" r:id="rId11"/>
    <p:sldId id="308" r:id="rId12"/>
    <p:sldId id="326" r:id="rId13"/>
    <p:sldId id="309" r:id="rId14"/>
    <p:sldId id="310" r:id="rId15"/>
    <p:sldId id="311" r:id="rId16"/>
    <p:sldId id="314" r:id="rId17"/>
    <p:sldId id="313" r:id="rId18"/>
    <p:sldId id="315" r:id="rId19"/>
    <p:sldId id="316" r:id="rId20"/>
    <p:sldId id="317" r:id="rId21"/>
    <p:sldId id="318" r:id="rId22"/>
    <p:sldId id="320" r:id="rId23"/>
    <p:sldId id="321" r:id="rId24"/>
    <p:sldId id="322" r:id="rId25"/>
    <p:sldId id="325" r:id="rId26"/>
    <p:sldId id="323" r:id="rId27"/>
    <p:sldId id="324" r:id="rId28"/>
    <p:sldId id="327" r:id="rId29"/>
    <p:sldId id="328" r:id="rId30"/>
    <p:sldId id="329" r:id="rId31"/>
    <p:sldId id="330" r:id="rId32"/>
    <p:sldId id="331" r:id="rId33"/>
    <p:sldId id="332" r:id="rId34"/>
    <p:sldId id="333" r:id="rId35"/>
    <p:sldId id="334" r:id="rId36"/>
    <p:sldId id="335" r:id="rId37"/>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2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68" autoAdjust="0"/>
    <p:restoredTop sz="88164" autoAdjust="0"/>
  </p:normalViewPr>
  <p:slideViewPr>
    <p:cSldViewPr>
      <p:cViewPr varScale="1">
        <p:scale>
          <a:sx n="101" d="100"/>
          <a:sy n="101" d="100"/>
        </p:scale>
        <p:origin x="187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D00C8-0FAC-437B-9C52-F0E07C54B20D}" type="datetimeFigureOut">
              <a:rPr lang="nl-NL" smtClean="0"/>
              <a:t>19-10-2018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BA5F-905E-4F1C-8876-4E8EA05D0A3E}" type="slidenum">
              <a:rPr lang="nl-NL" smtClean="0"/>
              <a:t>‹nr.›</a:t>
            </a:fld>
            <a:endParaRPr lang="nl-NL"/>
          </a:p>
        </p:txBody>
      </p:sp>
    </p:spTree>
    <p:extLst>
      <p:ext uri="{BB962C8B-B14F-4D97-AF65-F5344CB8AC3E}">
        <p14:creationId xmlns:p14="http://schemas.microsoft.com/office/powerpoint/2010/main" val="178191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Van groei naar krimp</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a:t>
            </a:fld>
            <a:endParaRPr lang="nl-NL"/>
          </a:p>
        </p:txBody>
      </p:sp>
    </p:spTree>
    <p:extLst>
      <p:ext uri="{BB962C8B-B14F-4D97-AF65-F5344CB8AC3E}">
        <p14:creationId xmlns:p14="http://schemas.microsoft.com/office/powerpoint/2010/main" val="364530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restaurant in oude fabriek in Nijmegen.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11</a:t>
            </a:fld>
            <a:endParaRPr lang="nl-NL"/>
          </a:p>
        </p:txBody>
      </p:sp>
    </p:spTree>
    <p:extLst>
      <p:ext uri="{BB962C8B-B14F-4D97-AF65-F5344CB8AC3E}">
        <p14:creationId xmlns:p14="http://schemas.microsoft.com/office/powerpoint/2010/main" val="2082607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Ontwikkeling van de Amsterdamse woningplattegrond.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12</a:t>
            </a:fld>
            <a:endParaRPr lang="nl-NL"/>
          </a:p>
        </p:txBody>
      </p:sp>
    </p:spTree>
    <p:extLst>
      <p:ext uri="{BB962C8B-B14F-4D97-AF65-F5344CB8AC3E}">
        <p14:creationId xmlns:p14="http://schemas.microsoft.com/office/powerpoint/2010/main" val="26792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Meerpersoonshuishoudens, 1971 - 2016.</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13</a:t>
            </a:fld>
            <a:endParaRPr lang="nl-NL"/>
          </a:p>
        </p:txBody>
      </p:sp>
    </p:spTree>
    <p:extLst>
      <p:ext uri="{BB962C8B-B14F-4D97-AF65-F5344CB8AC3E}">
        <p14:creationId xmlns:p14="http://schemas.microsoft.com/office/powerpoint/2010/main" val="4079766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14</a:t>
            </a:fld>
            <a:endParaRPr lang="nl-NL"/>
          </a:p>
        </p:txBody>
      </p:sp>
    </p:spTree>
    <p:extLst>
      <p:ext uri="{BB962C8B-B14F-4D97-AF65-F5344CB8AC3E}">
        <p14:creationId xmlns:p14="http://schemas.microsoft.com/office/powerpoint/2010/main" val="3489166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Bundeling van stedelijke groei.</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15</a:t>
            </a:fld>
            <a:endParaRPr lang="nl-NL"/>
          </a:p>
        </p:txBody>
      </p:sp>
    </p:spTree>
    <p:extLst>
      <p:ext uri="{BB962C8B-B14F-4D97-AF65-F5344CB8AC3E}">
        <p14:creationId xmlns:p14="http://schemas.microsoft.com/office/powerpoint/2010/main" val="4248326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16</a:t>
            </a:fld>
            <a:endParaRPr lang="nl-NL"/>
          </a:p>
        </p:txBody>
      </p:sp>
    </p:spTree>
    <p:extLst>
      <p:ext uri="{BB962C8B-B14F-4D97-AF65-F5344CB8AC3E}">
        <p14:creationId xmlns:p14="http://schemas.microsoft.com/office/powerpoint/2010/main" val="1937641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17</a:t>
            </a:fld>
            <a:endParaRPr lang="nl-NL"/>
          </a:p>
        </p:txBody>
      </p:sp>
    </p:spTree>
    <p:extLst>
      <p:ext uri="{BB962C8B-B14F-4D97-AF65-F5344CB8AC3E}">
        <p14:creationId xmlns:p14="http://schemas.microsoft.com/office/powerpoint/2010/main" val="3939944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Eindeloze nieuwbouw in de wijk Leidsche Rijn in Utrecht.(l) De Vinex-wijk </a:t>
            </a:r>
            <a:r>
              <a:rPr lang="nl-NL" sz="1200" b="0" i="0" u="none" strike="noStrike" kern="1200" baseline="0" dirty="0" err="1">
                <a:solidFill>
                  <a:schemeClr val="tx1"/>
                </a:solidFill>
                <a:latin typeface="+mn-lt"/>
                <a:ea typeface="+mn-ea"/>
                <a:cs typeface="+mn-cs"/>
              </a:rPr>
              <a:t>Haverleij</a:t>
            </a:r>
            <a:r>
              <a:rPr lang="nl-NL" sz="1200" b="0" i="0" u="none" strike="noStrike" kern="1200" baseline="0" dirty="0">
                <a:solidFill>
                  <a:schemeClr val="tx1"/>
                </a:solidFill>
                <a:latin typeface="+mn-lt"/>
                <a:ea typeface="+mn-ea"/>
                <a:cs typeface="+mn-cs"/>
              </a:rPr>
              <a:t> in ’s-Hertogenbosch heeft een iets ander karakter dan een doorsnee Vinex-wijk in Nederland.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18</a:t>
            </a:fld>
            <a:endParaRPr lang="nl-NL"/>
          </a:p>
        </p:txBody>
      </p:sp>
    </p:spTree>
    <p:extLst>
      <p:ext uri="{BB962C8B-B14F-4D97-AF65-F5344CB8AC3E}">
        <p14:creationId xmlns:p14="http://schemas.microsoft.com/office/powerpoint/2010/main" val="1495355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19</a:t>
            </a:fld>
            <a:endParaRPr lang="nl-NL"/>
          </a:p>
        </p:txBody>
      </p:sp>
    </p:spTree>
    <p:extLst>
      <p:ext uri="{BB962C8B-B14F-4D97-AF65-F5344CB8AC3E}">
        <p14:creationId xmlns:p14="http://schemas.microsoft.com/office/powerpoint/2010/main" val="3651907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20</a:t>
            </a:fld>
            <a:endParaRPr lang="nl-NL"/>
          </a:p>
        </p:txBody>
      </p:sp>
    </p:spTree>
    <p:extLst>
      <p:ext uri="{BB962C8B-B14F-4D97-AF65-F5344CB8AC3E}">
        <p14:creationId xmlns:p14="http://schemas.microsoft.com/office/powerpoint/2010/main" val="2370041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Van groei naar krimp</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a:t>
            </a:fld>
            <a:endParaRPr lang="nl-NL"/>
          </a:p>
        </p:txBody>
      </p:sp>
    </p:spTree>
    <p:extLst>
      <p:ext uri="{BB962C8B-B14F-4D97-AF65-F5344CB8AC3E}">
        <p14:creationId xmlns:p14="http://schemas.microsoft.com/office/powerpoint/2010/main" val="2865742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21</a:t>
            </a:fld>
            <a:endParaRPr lang="nl-NL"/>
          </a:p>
        </p:txBody>
      </p:sp>
    </p:spTree>
    <p:extLst>
      <p:ext uri="{BB962C8B-B14F-4D97-AF65-F5344CB8AC3E}">
        <p14:creationId xmlns:p14="http://schemas.microsoft.com/office/powerpoint/2010/main" val="322004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Java-eiland in Amsterdam: voor 1990 en na 2002.</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22</a:t>
            </a:fld>
            <a:endParaRPr lang="nl-NL"/>
          </a:p>
        </p:txBody>
      </p:sp>
    </p:spTree>
    <p:extLst>
      <p:ext uri="{BB962C8B-B14F-4D97-AF65-F5344CB8AC3E}">
        <p14:creationId xmlns:p14="http://schemas.microsoft.com/office/powerpoint/2010/main" val="558587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In de omlijnde buurten van Amsterdam zijn de huizenprijzen tussen 2002 en 2014 sterk gestegen. </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23</a:t>
            </a:fld>
            <a:endParaRPr lang="nl-NL"/>
          </a:p>
        </p:txBody>
      </p:sp>
    </p:spTree>
    <p:extLst>
      <p:ext uri="{BB962C8B-B14F-4D97-AF65-F5344CB8AC3E}">
        <p14:creationId xmlns:p14="http://schemas.microsoft.com/office/powerpoint/2010/main" val="2572627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24</a:t>
            </a:fld>
            <a:endParaRPr lang="nl-NL"/>
          </a:p>
        </p:txBody>
      </p:sp>
    </p:spTree>
    <p:extLst>
      <p:ext uri="{BB962C8B-B14F-4D97-AF65-F5344CB8AC3E}">
        <p14:creationId xmlns:p14="http://schemas.microsoft.com/office/powerpoint/2010/main" val="4133881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Afbeelding: Percentage hoogopgeleiden in Amsterdam, 2012 (R)</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25</a:t>
            </a:fld>
            <a:endParaRPr lang="nl-NL"/>
          </a:p>
        </p:txBody>
      </p:sp>
    </p:spTree>
    <p:extLst>
      <p:ext uri="{BB962C8B-B14F-4D97-AF65-F5344CB8AC3E}">
        <p14:creationId xmlns:p14="http://schemas.microsoft.com/office/powerpoint/2010/main" val="358591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Hippe terrasjes in de </a:t>
            </a:r>
            <a:r>
              <a:rPr lang="nl-NL" dirty="0" err="1"/>
              <a:t>Spaarndammerstraat</a:t>
            </a:r>
            <a:r>
              <a:rPr lang="nl-NL" dirty="0"/>
              <a:t> in Amsterdam duiden op </a:t>
            </a:r>
            <a:r>
              <a:rPr lang="nl-NL" dirty="0" err="1"/>
              <a:t>gentrification</a:t>
            </a:r>
            <a:r>
              <a:rPr lang="nl-NL" dirty="0"/>
              <a: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26</a:t>
            </a:fld>
            <a:endParaRPr lang="nl-NL"/>
          </a:p>
        </p:txBody>
      </p:sp>
    </p:spTree>
    <p:extLst>
      <p:ext uri="{BB962C8B-B14F-4D97-AF65-F5344CB8AC3E}">
        <p14:creationId xmlns:p14="http://schemas.microsoft.com/office/powerpoint/2010/main" val="3898421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Het </a:t>
            </a:r>
            <a:r>
              <a:rPr lang="nl-NL" dirty="0" err="1"/>
              <a:t>Fundahuis</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27</a:t>
            </a:fld>
            <a:endParaRPr lang="nl-NL"/>
          </a:p>
        </p:txBody>
      </p:sp>
    </p:spTree>
    <p:extLst>
      <p:ext uri="{BB962C8B-B14F-4D97-AF65-F5344CB8AC3E}">
        <p14:creationId xmlns:p14="http://schemas.microsoft.com/office/powerpoint/2010/main" val="1152804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Woningkenmerken van wijken in Utrecht en Nederland.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28</a:t>
            </a:fld>
            <a:endParaRPr lang="nl-NL"/>
          </a:p>
        </p:txBody>
      </p:sp>
    </p:spTree>
    <p:extLst>
      <p:ext uri="{BB962C8B-B14F-4D97-AF65-F5344CB8AC3E}">
        <p14:creationId xmlns:p14="http://schemas.microsoft.com/office/powerpoint/2010/main" val="3393016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Het </a:t>
            </a:r>
            <a:r>
              <a:rPr lang="nl-NL" dirty="0" err="1"/>
              <a:t>Fundahuis</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29</a:t>
            </a:fld>
            <a:endParaRPr lang="nl-NL"/>
          </a:p>
        </p:txBody>
      </p:sp>
    </p:spTree>
    <p:extLst>
      <p:ext uri="{BB962C8B-B14F-4D97-AF65-F5344CB8AC3E}">
        <p14:creationId xmlns:p14="http://schemas.microsoft.com/office/powerpoint/2010/main" val="1110418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Het </a:t>
            </a:r>
            <a:r>
              <a:rPr lang="nl-NL" dirty="0" err="1"/>
              <a:t>Fundahuis</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30</a:t>
            </a:fld>
            <a:endParaRPr lang="nl-NL"/>
          </a:p>
        </p:txBody>
      </p:sp>
    </p:spTree>
    <p:extLst>
      <p:ext uri="{BB962C8B-B14F-4D97-AF65-F5344CB8AC3E}">
        <p14:creationId xmlns:p14="http://schemas.microsoft.com/office/powerpoint/2010/main" val="747419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Utrecht groeit met elf Utrechters per dag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a:t>
            </a:fld>
            <a:endParaRPr lang="nl-NL"/>
          </a:p>
        </p:txBody>
      </p:sp>
    </p:spTree>
    <p:extLst>
      <p:ext uri="{BB962C8B-B14F-4D97-AF65-F5344CB8AC3E}">
        <p14:creationId xmlns:p14="http://schemas.microsoft.com/office/powerpoint/2010/main" val="2430474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Bewonerskenmerken van wijken in Utrecht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31</a:t>
            </a:fld>
            <a:endParaRPr lang="nl-NL"/>
          </a:p>
        </p:txBody>
      </p:sp>
    </p:spTree>
    <p:extLst>
      <p:ext uri="{BB962C8B-B14F-4D97-AF65-F5344CB8AC3E}">
        <p14:creationId xmlns:p14="http://schemas.microsoft.com/office/powerpoint/2010/main" val="765086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Kenmerken van een buurtprofiel</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32</a:t>
            </a:fld>
            <a:endParaRPr lang="nl-NL"/>
          </a:p>
        </p:txBody>
      </p:sp>
    </p:spTree>
    <p:extLst>
      <p:ext uri="{BB962C8B-B14F-4D97-AF65-F5344CB8AC3E}">
        <p14:creationId xmlns:p14="http://schemas.microsoft.com/office/powerpoint/2010/main" val="557075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33</a:t>
            </a:fld>
            <a:endParaRPr lang="nl-NL"/>
          </a:p>
        </p:txBody>
      </p:sp>
    </p:spTree>
    <p:extLst>
      <p:ext uri="{BB962C8B-B14F-4D97-AF65-F5344CB8AC3E}">
        <p14:creationId xmlns:p14="http://schemas.microsoft.com/office/powerpoint/2010/main" val="1421241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dirty="0">
                <a:latin typeface="Calibri" panose="020F0502020204030204" pitchFamily="34" charset="0"/>
                <a:cs typeface="Calibri" panose="020F0502020204030204" pitchFamily="34" charset="0"/>
              </a:rPr>
              <a:t>Buurttevredenheid in Utrecht, 2015.</a:t>
            </a:r>
            <a:r>
              <a:rPr lang="nl-NL" dirty="0"/>
              <a:t>(l) </a:t>
            </a:r>
            <a:r>
              <a:rPr lang="nl-NL" sz="1200" dirty="0">
                <a:latin typeface="Calibri" panose="020F0502020204030204" pitchFamily="34" charset="0"/>
                <a:cs typeface="Calibri" panose="020F0502020204030204" pitchFamily="34" charset="0"/>
              </a:rPr>
              <a:t>Aandeel mensen dat zich vaak onveilig voelt in de eigen buurt in Utrecht, 2016.(r)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34</a:t>
            </a:fld>
            <a:endParaRPr lang="nl-NL"/>
          </a:p>
        </p:txBody>
      </p:sp>
    </p:spTree>
    <p:extLst>
      <p:ext uri="{BB962C8B-B14F-4D97-AF65-F5344CB8AC3E}">
        <p14:creationId xmlns:p14="http://schemas.microsoft.com/office/powerpoint/2010/main" val="2506020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leefbaarheid van de wijk hangt mede af van de kwaliteit van de openbare ruimte.(l) In de Goudse wijk Watergras surveilleren teams vrijwillig gedurende de nacht.(r)</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35</a:t>
            </a:fld>
            <a:endParaRPr lang="nl-NL"/>
          </a:p>
        </p:txBody>
      </p:sp>
    </p:spTree>
    <p:extLst>
      <p:ext uri="{BB962C8B-B14F-4D97-AF65-F5344CB8AC3E}">
        <p14:creationId xmlns:p14="http://schemas.microsoft.com/office/powerpoint/2010/main" val="27562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 ontwikkeling van Tilburg.</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a:t>
            </a:fld>
            <a:endParaRPr lang="nl-NL"/>
          </a:p>
        </p:txBody>
      </p:sp>
    </p:spTree>
    <p:extLst>
      <p:ext uri="{BB962C8B-B14F-4D97-AF65-F5344CB8AC3E}">
        <p14:creationId xmlns:p14="http://schemas.microsoft.com/office/powerpoint/2010/main" val="3006536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In de jaren dertig van de twintigste eeuw was wijk C in Utrecht een echte arbeiderswijk.</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6</a:t>
            </a:fld>
            <a:endParaRPr lang="nl-NL"/>
          </a:p>
        </p:txBody>
      </p:sp>
    </p:spTree>
    <p:extLst>
      <p:ext uri="{BB962C8B-B14F-4D97-AF65-F5344CB8AC3E}">
        <p14:creationId xmlns:p14="http://schemas.microsoft.com/office/powerpoint/2010/main" val="322688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Rijkere stadsbewoners vestigden zich in een bosrijke omgeving.</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7</a:t>
            </a:fld>
            <a:endParaRPr lang="nl-NL"/>
          </a:p>
        </p:txBody>
      </p:sp>
    </p:spTree>
    <p:extLst>
      <p:ext uri="{BB962C8B-B14F-4D97-AF65-F5344CB8AC3E}">
        <p14:creationId xmlns:p14="http://schemas.microsoft.com/office/powerpoint/2010/main" val="4261153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8</a:t>
            </a:fld>
            <a:endParaRPr lang="nl-NL"/>
          </a:p>
        </p:txBody>
      </p:sp>
    </p:spTree>
    <p:extLst>
      <p:ext uri="{BB962C8B-B14F-4D97-AF65-F5344CB8AC3E}">
        <p14:creationId xmlns:p14="http://schemas.microsoft.com/office/powerpoint/2010/main" val="3089236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Na 1970 werden bloemkoolwijken zoals de wijk </a:t>
            </a:r>
            <a:r>
              <a:rPr lang="nl-NL" sz="1200" b="0" i="0" u="none" strike="noStrike" kern="1200" baseline="0" dirty="0" err="1">
                <a:solidFill>
                  <a:schemeClr val="tx1"/>
                </a:solidFill>
                <a:latin typeface="+mn-lt"/>
                <a:ea typeface="+mn-ea"/>
                <a:cs typeface="+mn-cs"/>
              </a:rPr>
              <a:t>Stroinkslanden</a:t>
            </a:r>
            <a:r>
              <a:rPr lang="nl-NL" sz="1200" b="0" i="0" u="none" strike="noStrike" kern="1200" baseline="0" dirty="0">
                <a:solidFill>
                  <a:schemeClr val="tx1"/>
                </a:solidFill>
                <a:latin typeface="+mn-lt"/>
                <a:ea typeface="+mn-ea"/>
                <a:cs typeface="+mn-cs"/>
              </a:rPr>
              <a:t> in Enschede gebouwd, die zich kenmerken door woonerven en kronkelende paden door de wijk (l). De Bijlmermeer in Amsterdam: het nieuwe wonen in het groen.(r)</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9</a:t>
            </a:fld>
            <a:endParaRPr lang="nl-NL"/>
          </a:p>
        </p:txBody>
      </p:sp>
    </p:spTree>
    <p:extLst>
      <p:ext uri="{BB962C8B-B14F-4D97-AF65-F5344CB8AC3E}">
        <p14:creationId xmlns:p14="http://schemas.microsoft.com/office/powerpoint/2010/main" val="73079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10</a:t>
            </a:fld>
            <a:endParaRPr lang="nl-NL"/>
          </a:p>
        </p:txBody>
      </p:sp>
    </p:spTree>
    <p:extLst>
      <p:ext uri="{BB962C8B-B14F-4D97-AF65-F5344CB8AC3E}">
        <p14:creationId xmlns:p14="http://schemas.microsoft.com/office/powerpoint/2010/main" val="981460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19-10-2018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3965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19-10-2018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4546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19-10-2018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7429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26FAEB-EEDC-4376-806C-7A04BAA2332B}" type="slidenum">
              <a:rPr lang="en-US" altLang="nl-NL">
                <a:solidFill>
                  <a:srgbClr val="000000"/>
                </a:solidFill>
              </a:rPr>
              <a:pPr/>
              <a:t>‹nr.›</a:t>
            </a:fld>
            <a:endParaRPr lang="en-US" altLang="nl-NL">
              <a:solidFill>
                <a:srgbClr val="000000"/>
              </a:solidFill>
            </a:endParaRPr>
          </a:p>
        </p:txBody>
      </p:sp>
    </p:spTree>
    <p:extLst>
      <p:ext uri="{BB962C8B-B14F-4D97-AF65-F5344CB8AC3E}">
        <p14:creationId xmlns:p14="http://schemas.microsoft.com/office/powerpoint/2010/main" val="154887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19-10-2018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86962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19-10-2018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48093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19-10-2018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19888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B1D60EE-7FC9-489C-9A72-8C3774490951}" type="datetimeFigureOut">
              <a:rPr lang="nl-NL" smtClean="0"/>
              <a:t>19-10-2018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72350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B1D60EE-7FC9-489C-9A72-8C3774490951}" type="datetimeFigureOut">
              <a:rPr lang="nl-NL" smtClean="0"/>
              <a:t>19-10-2018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6508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1D60EE-7FC9-489C-9A72-8C3774490951}" type="datetimeFigureOut">
              <a:rPr lang="nl-NL" smtClean="0"/>
              <a:t>19-10-2018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2619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19-10-2018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3953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19-10-2018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8778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60EE-7FC9-489C-9A72-8C3774490951}" type="datetimeFigureOut">
              <a:rPr lang="nl-NL" smtClean="0"/>
              <a:t>19-10-2018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802E1-E70E-468C-82E9-EE50A80FF561}" type="slidenum">
              <a:rPr lang="nl-NL" smtClean="0"/>
              <a:t>‹nr.›</a:t>
            </a:fld>
            <a:endParaRPr lang="nl-NL"/>
          </a:p>
        </p:txBody>
      </p:sp>
    </p:spTree>
    <p:extLst>
      <p:ext uri="{BB962C8B-B14F-4D97-AF65-F5344CB8AC3E}">
        <p14:creationId xmlns:p14="http://schemas.microsoft.com/office/powerpoint/2010/main" val="4183312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 charset="0"/>
                <a:ea typeface="ＭＳ Ｐゴシック" pitchFamily="1"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 charset="0"/>
                <a:ea typeface="ＭＳ Ｐゴシック" pitchFamily="1"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5D376ECA-0E6F-46B7-BCE9-CB89F09907F8}" type="slidenum">
              <a:rPr lang="en-US" altLang="nl-NL">
                <a:solidFill>
                  <a:srgbClr val="000000"/>
                </a:solidFill>
              </a:rPr>
              <a:pPr eaLnBrk="0" fontAlgn="base" hangingPunct="0">
                <a:spcBef>
                  <a:spcPct val="0"/>
                </a:spcBef>
                <a:spcAft>
                  <a:spcPct val="0"/>
                </a:spcAft>
              </a:pPr>
              <a:t>‹nr.›</a:t>
            </a:fld>
            <a:endParaRPr lang="en-US" altLang="nl-NL">
              <a:solidFill>
                <a:srgbClr val="000000"/>
              </a:solidFill>
            </a:endParaRPr>
          </a:p>
        </p:txBody>
      </p:sp>
    </p:spTree>
    <p:extLst>
      <p:ext uri="{BB962C8B-B14F-4D97-AF65-F5344CB8AC3E}">
        <p14:creationId xmlns:p14="http://schemas.microsoft.com/office/powerpoint/2010/main" val="3274025181"/>
      </p:ext>
    </p:extLst>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57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2714"/>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Gevolgen van de suburbanisatie</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Uit de stad vertrekken meer mensen dan er zich vestigden. Mensen die het wonen buiten de stad niet kunnen betalen - studenten en ouderen die niet meer willen verhuizen - blijven achter in de stad.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Arbeidsmigranten gaan in de industriesteden wonen.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Rijkeren vertrekken uit de stad. Nieuwe en de achtergebleven bewoners zijn minder kapitaalkrachtig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000" dirty="0">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steden minder inkomsten via de lokale belastingen voor onderhoud en vernieuwing van de stedelijke bebouwing en de woonomgeving, de infrastructuur en voorzieningen.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Bepaalde wijken met veel goedkope huurwoningen worden sterk verwaarloosd</a:t>
            </a:r>
            <a:r>
              <a:rPr lang="nl-NL" sz="20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 negatieve gevolgen voor de openbare ruimte.</a:t>
            </a:r>
          </a:p>
          <a:p>
            <a:pPr>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7774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2714"/>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Gevolgen van de suburbanisatie</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Binnenstad: woonfunctie neemt af, werkfunctie neemt toe door bouw van voorzieningen (kantoren, winkels, horeca etc.).</a:t>
            </a:r>
          </a:p>
          <a:p>
            <a:pPr marL="36000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Bewoners van randgemeenten werken in de stad en maken gebruik van voorzieningen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files</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p>
          <a:p>
            <a:r>
              <a:rPr lang="nl-NL" sz="2400" dirty="0">
                <a:latin typeface="Calibri" panose="020F0502020204030204" pitchFamily="34" charset="0"/>
                <a:cs typeface="Calibri" panose="020F0502020204030204" pitchFamily="34" charset="0"/>
              </a:rPr>
              <a:t>Steeds minder open ruimte in Nederland, vooral in Randstad. Ruimte volgebouwd met woningen, wegen, bedrijventerreinen.</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descr="Afbeelding met vloer, binnen&#10;&#10;Beschrijving is gegenereerd met zeer hoge betrouwbaarheid">
            <a:extLst>
              <a:ext uri="{FF2B5EF4-FFF2-40B4-BE49-F238E27FC236}">
                <a16:creationId xmlns:a16="http://schemas.microsoft.com/office/drawing/2014/main" id="{29210865-5F29-44C7-8ACB-932DE7B326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942" y="4371382"/>
            <a:ext cx="3330116" cy="2218249"/>
          </a:xfrm>
          <a:prstGeom prst="rect">
            <a:avLst/>
          </a:prstGeom>
        </p:spPr>
      </p:pic>
    </p:spTree>
    <p:extLst>
      <p:ext uri="{BB962C8B-B14F-4D97-AF65-F5344CB8AC3E}">
        <p14:creationId xmlns:p14="http://schemas.microsoft.com/office/powerpoint/2010/main" val="1367473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2714"/>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Steeds meer woningen</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Meer vraag naar woningen vanaf het einde van de jaren zestig van de twintigste eeuw door drie ontwikkelingen: gezinsverdunning, huishoudensverdunning en een lagere woningdichtheid.</a:t>
            </a:r>
          </a:p>
        </p:txBody>
      </p:sp>
      <p:sp>
        <p:nvSpPr>
          <p:cNvPr id="6" name="Tijdelijke aanduiding voor inhoud 1">
            <a:extLst>
              <a:ext uri="{FF2B5EF4-FFF2-40B4-BE49-F238E27FC236}">
                <a16:creationId xmlns:a16="http://schemas.microsoft.com/office/drawing/2014/main" id="{D7B68535-A4E1-41D7-B93C-F1A5CE8B42E0}"/>
              </a:ext>
            </a:extLst>
          </p:cNvPr>
          <p:cNvSpPr txBox="1">
            <a:spLocks/>
          </p:cNvSpPr>
          <p:nvPr/>
        </p:nvSpPr>
        <p:spPr bwMode="auto">
          <a:xfrm>
            <a:off x="0" y="3212976"/>
            <a:ext cx="5436096" cy="550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 typeface="Calibri" panose="020F0502020204030204" pitchFamily="34" charset="0"/>
              <a:buChar char="●"/>
            </a:pPr>
            <a:r>
              <a:rPr lang="nl-NL" sz="2400" kern="0" dirty="0">
                <a:latin typeface="Calibri" panose="020F0502020204030204" pitchFamily="34" charset="0"/>
                <a:cs typeface="Calibri" panose="020F0502020204030204" pitchFamily="34" charset="0"/>
              </a:rPr>
              <a:t>Aantal woningen per vierkante kilometer (woningdichtheid) veel lager dan vroeger. </a:t>
            </a:r>
          </a:p>
          <a:p>
            <a:pPr>
              <a:buFont typeface="Calibri" panose="020F0502020204030204" pitchFamily="34" charset="0"/>
              <a:buChar char="●"/>
            </a:pPr>
            <a:r>
              <a:rPr lang="nl-NL" sz="2400" kern="0" dirty="0">
                <a:latin typeface="Calibri" panose="020F0502020204030204" pitchFamily="34" charset="0"/>
                <a:cs typeface="Calibri" panose="020F0502020204030204" pitchFamily="34" charset="0"/>
              </a:rPr>
              <a:t>Woningen werden in de afgelopen eeuw groter, gezinnen kleiner (gezinsverdunning). Mensen nemen meer woonruimte in. Er zijn meer eenpersoonshuishoudens (huishoudensverdunning) .</a:t>
            </a:r>
          </a:p>
        </p:txBody>
      </p:sp>
      <p:pic>
        <p:nvPicPr>
          <p:cNvPr id="11" name="Afbeelding 10">
            <a:extLst>
              <a:ext uri="{FF2B5EF4-FFF2-40B4-BE49-F238E27FC236}">
                <a16:creationId xmlns:a16="http://schemas.microsoft.com/office/drawing/2014/main" id="{FFAED85C-B8A9-412F-85FC-24BB9DB8E6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5919" y="3356992"/>
            <a:ext cx="3102864" cy="3102864"/>
          </a:xfrm>
          <a:prstGeom prst="rect">
            <a:avLst/>
          </a:prstGeom>
        </p:spPr>
      </p:pic>
    </p:spTree>
    <p:extLst>
      <p:ext uri="{BB962C8B-B14F-4D97-AF65-F5344CB8AC3E}">
        <p14:creationId xmlns:p14="http://schemas.microsoft.com/office/powerpoint/2010/main" val="376325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2714"/>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Steeds meer woningen</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Huishoudensverdunning door groei van aantal alleenstaanden: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sterk gestegen levensverwachting</a:t>
            </a:r>
          </a:p>
          <a:p>
            <a:pPr>
              <a:spcBef>
                <a:spcPts val="0"/>
              </a:spcBef>
              <a:buFont typeface="Calibri" panose="020F0502020204030204" pitchFamily="34" charset="0"/>
              <a:buChar char="‒"/>
            </a:pPr>
            <a:r>
              <a:rPr lang="nl-NL" sz="2400" dirty="0">
                <a:latin typeface="Calibri" panose="020F0502020204030204" pitchFamily="34" charset="0"/>
                <a:cs typeface="Calibri" panose="020F0502020204030204" pitchFamily="34" charset="0"/>
              </a:rPr>
              <a:t>alleenstaande jongeren (na het verlaten van het ouderlijk huis) </a:t>
            </a:r>
          </a:p>
          <a:p>
            <a:pPr>
              <a:spcBef>
                <a:spcPts val="0"/>
              </a:spcBef>
              <a:buFont typeface="Calibri" panose="020F0502020204030204" pitchFamily="34" charset="0"/>
              <a:buChar char="‒"/>
            </a:pPr>
            <a:r>
              <a:rPr lang="nl-NL" sz="2400" dirty="0">
                <a:latin typeface="Calibri" panose="020F0502020204030204" pitchFamily="34" charset="0"/>
                <a:cs typeface="Calibri" panose="020F0502020204030204" pitchFamily="34" charset="0"/>
              </a:rPr>
              <a:t>toename van het aantal echtscheidingen.</a:t>
            </a:r>
          </a:p>
          <a:p>
            <a:pPr>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CEADA213-92A8-4859-AC14-4C3075FFDC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856" y="3645024"/>
            <a:ext cx="4111179" cy="2808312"/>
          </a:xfrm>
          <a:prstGeom prst="rect">
            <a:avLst/>
          </a:prstGeom>
        </p:spPr>
      </p:pic>
      <p:sp>
        <p:nvSpPr>
          <p:cNvPr id="6" name="Tijdelijke aanduiding voor inhoud 1">
            <a:extLst>
              <a:ext uri="{FF2B5EF4-FFF2-40B4-BE49-F238E27FC236}">
                <a16:creationId xmlns:a16="http://schemas.microsoft.com/office/drawing/2014/main" id="{6FA2276A-CB00-487B-A681-259BA00DEEEF}"/>
              </a:ext>
            </a:extLst>
          </p:cNvPr>
          <p:cNvSpPr txBox="1">
            <a:spLocks/>
          </p:cNvSpPr>
          <p:nvPr/>
        </p:nvSpPr>
        <p:spPr bwMode="auto">
          <a:xfrm>
            <a:off x="0" y="3356992"/>
            <a:ext cx="5004048" cy="236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endParaRPr lang="nl-NL" sz="2400" kern="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nl-NL" sz="2400" kern="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kern="0" dirty="0">
              <a:latin typeface="Calibri" panose="020F0502020204030204" pitchFamily="34"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10651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Groeikernenbeleid: gebundelde deconcentratie en stadsvernieuwing</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De verstedelijking van de landelijke gebieden rond de grote steden heeft gevolgen voor de open ruimte.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In 1974 wordt beleid van de gebundelde deconcentratie ingevoerd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000" dirty="0">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Mensen uit de grote steden van de Randstad mogen zich alleen vestigen in door de overheid aangewezen gemeenten: groeikernen en groeisteden. </a:t>
            </a:r>
            <a:br>
              <a:rPr lang="nl-NL" sz="2400" dirty="0">
                <a:latin typeface="Calibri" panose="020F0502020204030204" pitchFamily="34" charset="0"/>
                <a:cs typeface="Calibri" panose="020F0502020204030204" pitchFamily="34" charset="0"/>
              </a:rPr>
            </a:br>
            <a:endParaRPr lang="nl-N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0067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4427984" cy="5506917"/>
          </a:xfrm>
        </p:spPr>
        <p:txBody>
          <a:bodyPr lIns="360000" tIns="46800" bIns="46800"/>
          <a:lstStyle/>
          <a:p>
            <a:pPr marL="0" indent="0">
              <a:buNone/>
            </a:pPr>
            <a:r>
              <a:rPr lang="nl-NL" sz="2800" b="1" dirty="0">
                <a:latin typeface="Calibri" panose="020F0502020204030204" pitchFamily="34" charset="0"/>
                <a:cs typeface="Calibri" panose="020F0502020204030204" pitchFamily="34" charset="0"/>
              </a:rPr>
              <a:t>Groeikernenbeleid</a:t>
            </a:r>
            <a:endParaRPr lang="nl-NL" sz="2800" dirty="0">
              <a:latin typeface="Calibri" panose="020F0502020204030204" pitchFamily="34" charset="0"/>
              <a:cs typeface="Calibri" panose="020F0502020204030204" pitchFamily="34" charset="0"/>
            </a:endParaRP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Groeikernen vangen de overloop van de grote steden in de Randstad op en groeisteden bundelen de groei in de rest van Nederland.</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De groeikernen liggen bij voorkeur buiten het Groene Hart. Forenzen gingen iedere dag van hun woon- naar hun werkplaats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fileproblematiek groter.</a:t>
            </a:r>
          </a:p>
          <a:p>
            <a:pPr marL="0" indent="0">
              <a:buNone/>
            </a:pPr>
            <a:br>
              <a:rPr lang="nl-NL" sz="2400" dirty="0">
                <a:latin typeface="Calibri" panose="020F0502020204030204" pitchFamily="34" charset="0"/>
                <a:cs typeface="Calibri" panose="020F0502020204030204" pitchFamily="34" charset="0"/>
              </a:rPr>
            </a:br>
            <a:endParaRPr lang="nl-NL" sz="2400"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5A565661-2172-4650-B029-43DFFCFBF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1268760"/>
            <a:ext cx="4020565" cy="4826574"/>
          </a:xfrm>
          <a:prstGeom prst="rect">
            <a:avLst/>
          </a:prstGeom>
        </p:spPr>
      </p:pic>
    </p:spTree>
    <p:extLst>
      <p:ext uri="{BB962C8B-B14F-4D97-AF65-F5344CB8AC3E}">
        <p14:creationId xmlns:p14="http://schemas.microsoft.com/office/powerpoint/2010/main" val="2785892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Groeikernenbeleid</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Geld voor </a:t>
            </a:r>
            <a:r>
              <a:rPr lang="nl-NL" sz="2400" i="1" dirty="0">
                <a:latin typeface="Calibri" panose="020F0502020204030204" pitchFamily="34" charset="0"/>
                <a:cs typeface="Calibri" panose="020F0502020204030204" pitchFamily="34" charset="0"/>
              </a:rPr>
              <a:t>stadsvernieuwing</a:t>
            </a:r>
            <a:r>
              <a:rPr lang="nl-NL" sz="2400" dirty="0">
                <a:latin typeface="Calibri" panose="020F0502020204030204" pitchFamily="34" charset="0"/>
                <a:cs typeface="Calibri" panose="020F0502020204030204" pitchFamily="34" charset="0"/>
              </a:rPr>
              <a:t>. In de vooroorlogse wijken: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sanering (afbraak en nieuwbouw)</a:t>
            </a:r>
          </a:p>
          <a:p>
            <a:pPr>
              <a:spcBef>
                <a:spcPts val="0"/>
              </a:spcBef>
              <a:buFont typeface="Calibri" panose="020F0502020204030204" pitchFamily="34" charset="0"/>
              <a:buChar char="‒"/>
            </a:pPr>
            <a:r>
              <a:rPr lang="nl-NL" sz="2400" dirty="0">
                <a:latin typeface="Calibri" panose="020F0502020204030204" pitchFamily="34" charset="0"/>
                <a:cs typeface="Calibri" panose="020F0502020204030204" pitchFamily="34" charset="0"/>
              </a:rPr>
              <a:t>renovatie (aanpassen aan moderne woonwensen)</a:t>
            </a:r>
          </a:p>
          <a:p>
            <a:pPr>
              <a:spcBef>
                <a:spcPts val="0"/>
              </a:spcBef>
              <a:buFont typeface="Calibri" panose="020F0502020204030204" pitchFamily="34" charset="0"/>
              <a:buChar char="‒"/>
            </a:pPr>
            <a:r>
              <a:rPr lang="nl-NL" sz="2400" dirty="0">
                <a:latin typeface="Calibri" panose="020F0502020204030204" pitchFamily="34" charset="0"/>
                <a:cs typeface="Calibri" panose="020F0502020204030204" pitchFamily="34" charset="0"/>
              </a:rPr>
              <a:t>nieuwbouw.</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Beleid van de gebundelde deconcentratie bestaat korte tijd.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Vanaf het midden jaren tachtig van de twintigste eeuw wil de overheid door ‘het compacte stadbeleid’ de problemen van de stad op lossen.</a:t>
            </a: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455574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Compacte stad</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Door de suburbanisatie in de jaren zeventig van de twintigste eeuw nam de bevolking van de steden af en daarmee ook de inkomsten.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Om meer inkomsten te krijgen, moet de leegloop worden gestopt en moet de stad weer aantrekkelijk worden om in te wonen. Dus zonder doorgaand verkeer, met luxe woningen en met een hoog voorzieningenniveau.</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Om selectieve migratie van mensen met hoge inkomens uit de stad te verminderen: bouwen voor het ‘hogere segment’ van de woningmarkt. Voormalige fabrieksterreinen met laagbouw: ruime huizen met een tuin. In binnenstad worden verpauperde panden gesloopt. Op deze plekken komt nieuwbouw.</a:t>
            </a:r>
          </a:p>
        </p:txBody>
      </p:sp>
    </p:spTree>
    <p:extLst>
      <p:ext uri="{BB962C8B-B14F-4D97-AF65-F5344CB8AC3E}">
        <p14:creationId xmlns:p14="http://schemas.microsoft.com/office/powerpoint/2010/main" val="3341375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Compacte stad</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Vanaf 1995 worden de steden uitgebreid met VINEX-wijken.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Dit beleid om meer te bouwen in de steden en dicht tegen de steden aan, heet </a:t>
            </a:r>
            <a:r>
              <a:rPr lang="nl-NL" sz="2400" i="1" dirty="0">
                <a:latin typeface="Calibri" panose="020F0502020204030204" pitchFamily="34" charset="0"/>
                <a:cs typeface="Calibri" panose="020F0502020204030204" pitchFamily="34" charset="0"/>
              </a:rPr>
              <a:t>compacte stadbeleid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rPr>
              <a:t> bevolking van de stad neemt weer toe: re-urbanisatie.</a:t>
            </a: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1C74CAAC-D2B4-4F66-B343-C39E71E49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3645024"/>
            <a:ext cx="3744416" cy="2844235"/>
          </a:xfrm>
          <a:prstGeom prst="rect">
            <a:avLst/>
          </a:prstGeom>
        </p:spPr>
      </p:pic>
      <p:pic>
        <p:nvPicPr>
          <p:cNvPr id="6" name="Afbeelding 5">
            <a:extLst>
              <a:ext uri="{FF2B5EF4-FFF2-40B4-BE49-F238E27FC236}">
                <a16:creationId xmlns:a16="http://schemas.microsoft.com/office/drawing/2014/main" id="{68E98406-6EA0-4990-8313-855DB56F74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3645024"/>
            <a:ext cx="4248472" cy="2832315"/>
          </a:xfrm>
          <a:prstGeom prst="rect">
            <a:avLst/>
          </a:prstGeom>
        </p:spPr>
      </p:pic>
    </p:spTree>
    <p:extLst>
      <p:ext uri="{BB962C8B-B14F-4D97-AF65-F5344CB8AC3E}">
        <p14:creationId xmlns:p14="http://schemas.microsoft.com/office/powerpoint/2010/main" val="2837642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Compacte stad</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In de stadsvernieuwingswijken is de sociale problematiek toegenomen door de concentratie van lage inkomensgroepen en allochtonen.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In deze achterstandswijken waar veel huurwoningen met lage huren staan, schiet de leefbaarheid tekort.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De sociaaleconomische problemen zoals werkloosheid, schoolverzuim, vandalisme en criminaliteit worden een steeds groter probleem.</a:t>
            </a: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762666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 Een leefbare stad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950C5F6C-6CD4-443D-ABE2-0B4426BD8F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1047514"/>
            <a:ext cx="9252520" cy="61666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Stedelijke vernieuwing</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In 2007 ontstaat beleid om woonwijken in de stad te vernieuwen zodat de leefbaarheid sterk verbetert.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Lijst van veertig slechtste woonwijken van Nederland (‘Vogelaarwijken’, ‘krachtwijken’, ‘prachtwijken’, ‘probleemwijken’ of ‘achterstandswijken’).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Doorvoeren van verbeteringen: </a:t>
            </a:r>
            <a:r>
              <a:rPr lang="nl-NL" sz="2400" i="1" dirty="0">
                <a:latin typeface="Calibri" panose="020F0502020204030204" pitchFamily="34" charset="0"/>
                <a:cs typeface="Calibri" panose="020F0502020204030204" pitchFamily="34" charset="0"/>
              </a:rPr>
              <a:t>stedelijke vernieuwing. </a:t>
            </a:r>
            <a:br>
              <a:rPr lang="nl-NL" sz="2400" i="1" dirty="0">
                <a:latin typeface="Calibri" panose="020F0502020204030204" pitchFamily="34" charset="0"/>
                <a:cs typeface="Calibri" panose="020F0502020204030204" pitchFamily="34" charset="0"/>
              </a:rPr>
            </a:b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813143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Stedelijke vernieuwing</a:t>
            </a:r>
          </a:p>
          <a:p>
            <a:pPr>
              <a:spcBef>
                <a:spcPts val="0"/>
              </a:spcBef>
              <a:spcAft>
                <a:spcPts val="100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Het beleid van stedelijke vernieuwing kent drie aspecten: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Het vernieuwen van de woningen door sanering, renovatie en nieuwbouw.</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Verbetering van de leefomgeving door meer veiligheid en door bewoners met elkaar in contact te brengen: het vergroten van de sociale samenhang (de sociale cohesie).</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Meer aandacht voor de bewoners.</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57383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896448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Stedelijke vernieuwing</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Stedelijke herstructurering: verouderd en verloederd gebied in de stad wordt planmatig en meestal grootschalig vernieuwd, zodat het voldoet aan huidige eisen op het gebied van wonen, werken, recreëren en mobiliteit.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Door nieuwbouw, renovatie en hergebruik. Vaak verandert de functie van een plek en daarmee ook de bevolkingssamenstelling.</a:t>
            </a: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1383353C-EB0F-4B65-9880-48A89973E9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4322135"/>
            <a:ext cx="3384376" cy="2249424"/>
          </a:xfrm>
          <a:prstGeom prst="rect">
            <a:avLst/>
          </a:prstGeom>
        </p:spPr>
      </p:pic>
      <p:pic>
        <p:nvPicPr>
          <p:cNvPr id="6" name="Afbeelding 5">
            <a:extLst>
              <a:ext uri="{FF2B5EF4-FFF2-40B4-BE49-F238E27FC236}">
                <a16:creationId xmlns:a16="http://schemas.microsoft.com/office/drawing/2014/main" id="{437DDDC6-EF01-471F-84EF-C6E0AD6207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1512" y="4305821"/>
            <a:ext cx="3419872" cy="2282052"/>
          </a:xfrm>
          <a:prstGeom prst="rect">
            <a:avLst/>
          </a:prstGeom>
        </p:spPr>
      </p:pic>
    </p:spTree>
    <p:extLst>
      <p:ext uri="{BB962C8B-B14F-4D97-AF65-F5344CB8AC3E}">
        <p14:creationId xmlns:p14="http://schemas.microsoft.com/office/powerpoint/2010/main" val="1680835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8892480" cy="5506917"/>
          </a:xfrm>
        </p:spPr>
        <p:txBody>
          <a:bodyPr lIns="360000" tIns="46800" bIns="46800"/>
          <a:lstStyle/>
          <a:p>
            <a:pPr marL="0" indent="0">
              <a:spcBef>
                <a:spcPts val="0"/>
              </a:spcBef>
              <a:spcAft>
                <a:spcPts val="1000"/>
              </a:spcAft>
              <a:buNone/>
            </a:pPr>
            <a:r>
              <a:rPr lang="nl-NL" sz="2800" b="1" dirty="0" err="1">
                <a:latin typeface="Calibri" panose="020F0502020204030204" pitchFamily="34" charset="0"/>
                <a:cs typeface="Calibri" panose="020F0502020204030204" pitchFamily="34" charset="0"/>
              </a:rPr>
              <a:t>Gentrification</a:t>
            </a:r>
            <a:endParaRPr lang="nl-NL" sz="2400" dirty="0">
              <a:latin typeface="Calibri" panose="020F0502020204030204" pitchFamily="34" charset="0"/>
              <a:cs typeface="Calibri" panose="020F0502020204030204" pitchFamily="34" charset="0"/>
            </a:endParaRPr>
          </a:p>
          <a:p>
            <a:pPr>
              <a:spcBef>
                <a:spcPts val="0"/>
              </a:spcBef>
              <a:spcAft>
                <a:spcPts val="1000"/>
              </a:spcAft>
              <a:buFont typeface="Arial" panose="020B0604020202020204" pitchFamily="34" charset="0"/>
              <a:buChar char="►"/>
            </a:pPr>
            <a:r>
              <a:rPr lang="nl-NL" sz="2400" dirty="0">
                <a:latin typeface="Calibri" panose="020F0502020204030204" pitchFamily="34" charset="0"/>
                <a:cs typeface="Calibri" panose="020F0502020204030204" pitchFamily="34" charset="0"/>
              </a:rPr>
              <a:t>Vorm van stedelijke vernieuwing: </a:t>
            </a:r>
            <a:r>
              <a:rPr lang="nl-NL" sz="2400" dirty="0">
                <a:latin typeface="Calibri" panose="020F0502020204030204" pitchFamily="34" charset="0"/>
                <a:cs typeface="Calibri" panose="020F0502020204030204" pitchFamily="34" charset="0"/>
                <a:sym typeface="Wingdings" panose="05000000000000000000" pitchFamily="2" charset="2"/>
              </a:rPr>
              <a:t>b</a:t>
            </a:r>
            <a:r>
              <a:rPr lang="nl-NL" sz="2400" dirty="0">
                <a:latin typeface="Calibri" panose="020F0502020204030204" pitchFamily="34" charset="0"/>
                <a:cs typeface="Calibri" panose="020F0502020204030204" pitchFamily="34" charset="0"/>
              </a:rPr>
              <a:t>ijzondere oudere panden in de stad worden opgeknapt door renovatie of restauratie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800" dirty="0">
                <a:latin typeface="Calibri" panose="020F0502020204030204" pitchFamily="34" charset="0"/>
                <a:cs typeface="Calibri" panose="020F0502020204030204" pitchFamily="34" charset="0"/>
                <a:sym typeface="Wingdings" panose="05000000000000000000" pitchFamily="2" charset="2"/>
              </a:rPr>
              <a:t> </a:t>
            </a:r>
            <a:r>
              <a:rPr lang="nl-NL" sz="200" dirty="0">
                <a:latin typeface="Calibri" panose="020F0502020204030204" pitchFamily="34" charset="0"/>
                <a:cs typeface="Calibri" panose="020F0502020204030204" pitchFamily="34" charset="0"/>
                <a:sym typeface="Wingdings" panose="05000000000000000000" pitchFamily="2" charset="2"/>
              </a:rPr>
              <a:t>0</a:t>
            </a:r>
            <a:r>
              <a:rPr lang="nl-NL" sz="2400" dirty="0">
                <a:latin typeface="Calibri" panose="020F0502020204030204" pitchFamily="34" charset="0"/>
                <a:cs typeface="Calibri" panose="020F0502020204030204" pitchFamily="34" charset="0"/>
              </a:rPr>
              <a:t>gewild als woonruimte</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rPr>
              <a:t> </a:t>
            </a:r>
            <a:r>
              <a:rPr lang="nl-NL" sz="2400" i="1" dirty="0" err="1">
                <a:latin typeface="Calibri" panose="020F0502020204030204" pitchFamily="34" charset="0"/>
                <a:cs typeface="Calibri" panose="020F0502020204030204" pitchFamily="34" charset="0"/>
              </a:rPr>
              <a:t>gentrification</a:t>
            </a:r>
            <a:r>
              <a:rPr lang="nl-NL" sz="2400" dirty="0">
                <a:latin typeface="Calibri" panose="020F0502020204030204" pitchFamily="34" charset="0"/>
                <a:cs typeface="Calibri" panose="020F0502020204030204" pitchFamily="34" charset="0"/>
              </a:rPr>
              <a:t>.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Dit trekt mensen uit de middenklasse aan, waardoor de koop- en huurprijzen in de wijk stijgen</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oorspronkelijke, armere bewoners vertrekken. De samenstelling van de wijk verandert.</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BFE1E903-DC57-4437-9215-28F95DCE36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4241219"/>
            <a:ext cx="2016224" cy="2420420"/>
          </a:xfrm>
          <a:prstGeom prst="rect">
            <a:avLst/>
          </a:prstGeom>
        </p:spPr>
      </p:pic>
    </p:spTree>
    <p:extLst>
      <p:ext uri="{BB962C8B-B14F-4D97-AF65-F5344CB8AC3E}">
        <p14:creationId xmlns:p14="http://schemas.microsoft.com/office/powerpoint/2010/main" val="2020646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4932040" cy="5506917"/>
          </a:xfrm>
        </p:spPr>
        <p:txBody>
          <a:bodyPr lIns="360000" tIns="46800" bIns="46800"/>
          <a:lstStyle/>
          <a:p>
            <a:pPr marL="0" indent="0">
              <a:spcBef>
                <a:spcPts val="0"/>
              </a:spcBef>
              <a:spcAft>
                <a:spcPts val="1000"/>
              </a:spcAft>
              <a:buNone/>
            </a:pPr>
            <a:r>
              <a:rPr lang="nl-NL" sz="2800" b="1" dirty="0" err="1">
                <a:latin typeface="Calibri" panose="020F0502020204030204" pitchFamily="34" charset="0"/>
                <a:cs typeface="Calibri" panose="020F0502020204030204" pitchFamily="34" charset="0"/>
              </a:rPr>
              <a:t>Gentrification</a:t>
            </a:r>
            <a:endParaRPr lang="nl-NL" sz="2400" dirty="0">
              <a:latin typeface="Calibri" panose="020F0502020204030204" pitchFamily="34" charset="0"/>
              <a:cs typeface="Calibri" panose="020F0502020204030204" pitchFamily="34" charset="0"/>
            </a:endParaRPr>
          </a:p>
          <a:p>
            <a:pPr>
              <a:spcBef>
                <a:spcPts val="0"/>
              </a:spcBef>
              <a:spcAft>
                <a:spcPts val="1000"/>
              </a:spcAft>
              <a:buFont typeface="Calibri" panose="020F0502020204030204" pitchFamily="34" charset="0"/>
              <a:buChar char="●"/>
            </a:pPr>
            <a:r>
              <a:rPr lang="nl-NL" sz="2400" dirty="0" err="1">
                <a:latin typeface="Calibri" panose="020F0502020204030204" pitchFamily="34" charset="0"/>
                <a:cs typeface="Calibri" panose="020F0502020204030204" pitchFamily="34" charset="0"/>
              </a:rPr>
              <a:t>Gentrification</a:t>
            </a:r>
            <a:r>
              <a:rPr lang="nl-NL" sz="2400" dirty="0">
                <a:latin typeface="Calibri" panose="020F0502020204030204" pitchFamily="34" charset="0"/>
                <a:cs typeface="Calibri" panose="020F0502020204030204" pitchFamily="34" charset="0"/>
              </a:rPr>
              <a:t> vooral bij straten met een bepaalde uitstraling: variatie aan bebouwing, sfeer en/of de ligging bij een park, metrostation of historische binnenstad.</a:t>
            </a:r>
          </a:p>
          <a:p>
            <a:pPr marL="0" indent="0">
              <a:buNone/>
            </a:pPr>
            <a:endParaRPr lang="nl-NL" sz="2400" dirty="0">
              <a:latin typeface="Calibri" panose="020F0502020204030204" pitchFamily="34"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descr="Afbeelding met gebouw, buiten, lucht, grond&#10;&#10;Beschrijving is gegenereerd met zeer hoge betrouwbaarheid">
            <a:extLst>
              <a:ext uri="{FF2B5EF4-FFF2-40B4-BE49-F238E27FC236}">
                <a16:creationId xmlns:a16="http://schemas.microsoft.com/office/drawing/2014/main" id="{A82286A7-FAF3-4421-8C19-DB4738EF19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1628800"/>
            <a:ext cx="3102091" cy="4653136"/>
          </a:xfrm>
          <a:prstGeom prst="rect">
            <a:avLst/>
          </a:prstGeom>
        </p:spPr>
      </p:pic>
    </p:spTree>
    <p:extLst>
      <p:ext uri="{BB962C8B-B14F-4D97-AF65-F5344CB8AC3E}">
        <p14:creationId xmlns:p14="http://schemas.microsoft.com/office/powerpoint/2010/main" val="1429728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5220072" cy="5506917"/>
          </a:xfrm>
        </p:spPr>
        <p:txBody>
          <a:bodyPr lIns="360000" tIns="46800" bIns="46800"/>
          <a:lstStyle/>
          <a:p>
            <a:pPr marL="0" indent="0">
              <a:spcBef>
                <a:spcPts val="0"/>
              </a:spcBef>
              <a:spcAft>
                <a:spcPts val="1000"/>
              </a:spcAft>
              <a:buNone/>
            </a:pPr>
            <a:r>
              <a:rPr lang="nl-NL" sz="2800" b="1" dirty="0" err="1">
                <a:latin typeface="Calibri" panose="020F0502020204030204" pitchFamily="34" charset="0"/>
                <a:cs typeface="Calibri" panose="020F0502020204030204" pitchFamily="34" charset="0"/>
              </a:rPr>
              <a:t>Gentrification</a:t>
            </a:r>
            <a:endParaRPr lang="nl-NL" sz="2400" dirty="0">
              <a:latin typeface="Calibri" panose="020F0502020204030204" pitchFamily="34" charset="0"/>
              <a:cs typeface="Calibri" panose="020F0502020204030204" pitchFamily="34" charset="0"/>
            </a:endParaRPr>
          </a:p>
          <a:p>
            <a:pPr>
              <a:spcBef>
                <a:spcPts val="0"/>
              </a:spcBef>
              <a:spcAft>
                <a:spcPts val="1000"/>
              </a:spcAft>
              <a:buFont typeface="Calibri" panose="020F0502020204030204" pitchFamily="34" charset="0"/>
              <a:buChar char="●"/>
            </a:pPr>
            <a:r>
              <a:rPr lang="nl-NL" sz="2400" dirty="0">
                <a:latin typeface="Calibri" panose="020F0502020204030204" pitchFamily="34" charset="0"/>
                <a:cs typeface="Calibri" panose="020F0502020204030204" pitchFamily="34" charset="0"/>
              </a:rPr>
              <a:t>Jonge creatieve mensen ontdekken sfeer van de wijk en knappen goedkope woningen op.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Opgevolgd door de kapitaalkrachtige, jonge beroepsbevolking met een stedelijke leefstijl: </a:t>
            </a:r>
            <a:r>
              <a:rPr lang="nl-NL" sz="2400" i="1" dirty="0">
                <a:latin typeface="Calibri" panose="020F0502020204030204" pitchFamily="34" charset="0"/>
                <a:cs typeface="Calibri" panose="020F0502020204030204" pitchFamily="34" charset="0"/>
              </a:rPr>
              <a:t>yuppen </a:t>
            </a:r>
            <a:r>
              <a:rPr lang="nl-NL" sz="2400" dirty="0">
                <a:latin typeface="Calibri" panose="020F0502020204030204" pitchFamily="34" charset="0"/>
                <a:cs typeface="Calibri" panose="020F0502020204030204" pitchFamily="34" charset="0"/>
              </a:rPr>
              <a:t>en </a:t>
            </a:r>
            <a:r>
              <a:rPr lang="nl-NL" sz="2400" i="1" dirty="0" err="1">
                <a:latin typeface="Calibri" panose="020F0502020204030204" pitchFamily="34" charset="0"/>
                <a:cs typeface="Calibri" panose="020F0502020204030204" pitchFamily="34" charset="0"/>
              </a:rPr>
              <a:t>dinks</a:t>
            </a:r>
            <a:r>
              <a:rPr lang="nl-NL" sz="2400" dirty="0">
                <a:latin typeface="Calibri" panose="020F0502020204030204" pitchFamily="34" charset="0"/>
                <a:cs typeface="Calibri" panose="020F0502020204030204" pitchFamily="34" charset="0"/>
              </a:rPr>
              <a:t>. </a:t>
            </a:r>
          </a:p>
          <a:p>
            <a:pPr marL="360000" indent="0">
              <a:spcBef>
                <a:spcPts val="0"/>
              </a:spcBef>
              <a:spcAft>
                <a:spcPts val="1000"/>
              </a:spcAft>
              <a:buNone/>
            </a:pPr>
            <a:r>
              <a:rPr lang="nl-NL" sz="2400" dirty="0">
                <a:latin typeface="Calibri" panose="020F0502020204030204" pitchFamily="34" charset="0"/>
                <a:cs typeface="Calibri" panose="020F0502020204030204" pitchFamily="34" charset="0"/>
              </a:rPr>
              <a:t>Ook jonge </a:t>
            </a:r>
            <a:r>
              <a:rPr lang="nl-NL" sz="2400" dirty="0" err="1">
                <a:latin typeface="Calibri" panose="020F0502020204030204" pitchFamily="34" charset="0"/>
                <a:cs typeface="Calibri" panose="020F0502020204030204" pitchFamily="34" charset="0"/>
              </a:rPr>
              <a:t>middenklassegezinnen</a:t>
            </a:r>
            <a:r>
              <a:rPr lang="nl-NL" sz="2400" dirty="0">
                <a:latin typeface="Calibri" panose="020F0502020204030204" pitchFamily="34" charset="0"/>
                <a:cs typeface="Calibri" panose="020F0502020204030204" pitchFamily="34" charset="0"/>
              </a:rPr>
              <a:t> verhuizen naar deze wijken. Er ontstaan wijken in de stad met een hogere sociaaleconomische status.</a:t>
            </a:r>
          </a:p>
          <a:p>
            <a:pPr marL="0" indent="0">
              <a:buNone/>
            </a:pPr>
            <a:endParaRPr lang="nl-NL" sz="2400" dirty="0">
              <a:latin typeface="Calibri" panose="020F0502020204030204" pitchFamily="34"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3A9ADFBB-754F-43E0-A2C2-AB32DE8F92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2060848"/>
            <a:ext cx="3109005" cy="3576233"/>
          </a:xfrm>
          <a:prstGeom prst="rect">
            <a:avLst/>
          </a:prstGeom>
        </p:spPr>
      </p:pic>
    </p:spTree>
    <p:extLst>
      <p:ext uri="{BB962C8B-B14F-4D97-AF65-F5344CB8AC3E}">
        <p14:creationId xmlns:p14="http://schemas.microsoft.com/office/powerpoint/2010/main" val="1329680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154722"/>
            <a:ext cx="8892480" cy="5506917"/>
          </a:xfrm>
        </p:spPr>
        <p:txBody>
          <a:bodyPr lIns="360000" tIns="46800" bIns="46800"/>
          <a:lstStyle/>
          <a:p>
            <a:pPr marL="0" indent="0">
              <a:spcBef>
                <a:spcPts val="0"/>
              </a:spcBef>
              <a:spcAft>
                <a:spcPts val="1000"/>
              </a:spcAft>
              <a:buNone/>
            </a:pPr>
            <a:r>
              <a:rPr lang="nl-NL" sz="2800" b="1" dirty="0" err="1">
                <a:latin typeface="Calibri" panose="020F0502020204030204" pitchFamily="34" charset="0"/>
                <a:cs typeface="Calibri" panose="020F0502020204030204" pitchFamily="34" charset="0"/>
              </a:rPr>
              <a:t>Gentrification</a:t>
            </a:r>
            <a:endParaRPr lang="nl-NL" sz="2400" dirty="0">
              <a:latin typeface="Calibri" panose="020F0502020204030204" pitchFamily="34" charset="0"/>
              <a:cs typeface="Calibri" panose="020F0502020204030204" pitchFamily="34" charset="0"/>
            </a:endParaRPr>
          </a:p>
          <a:p>
            <a:pPr>
              <a:spcBef>
                <a:spcPts val="0"/>
              </a:spcBef>
              <a:spcAft>
                <a:spcPts val="1000"/>
              </a:spcAft>
              <a:buFont typeface="Wingdings" panose="05000000000000000000" pitchFamily="2" charset="2"/>
              <a:buChar char="§"/>
            </a:pPr>
            <a:r>
              <a:rPr lang="nl-NL" sz="2400" dirty="0">
                <a:latin typeface="Calibri" panose="020F0502020204030204" pitchFamily="34" charset="0"/>
                <a:cs typeface="Calibri" panose="020F0502020204030204" pitchFamily="34" charset="0"/>
              </a:rPr>
              <a:t>Met de oprukkende yuppen en welvarende gezinnen verandert het straatbeeld.</a:t>
            </a:r>
          </a:p>
          <a:p>
            <a:pPr>
              <a:buFont typeface="Calibri" panose="020F0502020204030204" pitchFamily="34" charset="0"/>
              <a:buChar char="●"/>
            </a:pPr>
            <a:endParaRPr lang="nl-NL" sz="2400" dirty="0">
              <a:latin typeface="Calibri" panose="020F0502020204030204" pitchFamily="34"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A2A7A232-BB63-4919-AF96-1F12E9BE0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176" y="3140968"/>
            <a:ext cx="5724128" cy="3246726"/>
          </a:xfrm>
          <a:prstGeom prst="rect">
            <a:avLst/>
          </a:prstGeom>
        </p:spPr>
      </p:pic>
    </p:spTree>
    <p:extLst>
      <p:ext uri="{BB962C8B-B14F-4D97-AF65-F5344CB8AC3E}">
        <p14:creationId xmlns:p14="http://schemas.microsoft.com/office/powerpoint/2010/main" val="3829346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Woonomgeving- leefomgeving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r>
              <a:rPr lang="nl-NL" sz="2400" dirty="0">
                <a:latin typeface="Calibri" panose="020F0502020204030204" pitchFamily="34" charset="0"/>
                <a:cs typeface="Calibri" panose="020F0502020204030204" pitchFamily="34" charset="0"/>
              </a:rPr>
              <a:t>Welke verschillen zijn er tussen wijken op economisch, sociaal en cultureel gebied?</a:t>
            </a:r>
          </a:p>
          <a:p>
            <a:r>
              <a:rPr lang="nl-NL" sz="2400" dirty="0">
                <a:latin typeface="Calibri" panose="020F0502020204030204" pitchFamily="34" charset="0"/>
                <a:cs typeface="Calibri" panose="020F0502020204030204" pitchFamily="34" charset="0"/>
              </a:rPr>
              <a:t>Hoe kan een buurtprofiel helpen om een goed stedelijk beleid uit te voeren?</a:t>
            </a:r>
          </a:p>
          <a:p>
            <a:r>
              <a:rPr lang="nl-NL" sz="2400" dirty="0">
                <a:latin typeface="Calibri" panose="020F0502020204030204" pitchFamily="34" charset="0"/>
                <a:cs typeface="Calibri" panose="020F0502020204030204" pitchFamily="34" charset="0"/>
              </a:rPr>
              <a:t>Wat betekenen sociale samenhang en sociale netwerken voor de leefbaarheid in buurten?</a:t>
            </a:r>
          </a:p>
          <a:p>
            <a:endParaRPr lang="nl-NL" sz="2400" dirty="0">
              <a:latin typeface="Calibri" panose="020F0502020204030204" pitchFamily="34" charset="0"/>
              <a:cs typeface="Calibri" panose="020F0502020204030204" pitchFamily="34" charset="0"/>
            </a:endParaRP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9" name="Afbeelding 8">
            <a:extLst>
              <a:ext uri="{FF2B5EF4-FFF2-40B4-BE49-F238E27FC236}">
                <a16:creationId xmlns:a16="http://schemas.microsoft.com/office/drawing/2014/main" id="{8B59EFD9-8CA8-4B43-BC0B-97F73D7FDE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07704" y="4509120"/>
            <a:ext cx="4930448" cy="2229529"/>
          </a:xfrm>
          <a:prstGeom prst="rect">
            <a:avLst/>
          </a:prstGeom>
        </p:spPr>
      </p:pic>
    </p:spTree>
    <p:extLst>
      <p:ext uri="{BB962C8B-B14F-4D97-AF65-F5344CB8AC3E}">
        <p14:creationId xmlns:p14="http://schemas.microsoft.com/office/powerpoint/2010/main" val="3539861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Woonomgeving- leefomgeving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Wijken en buurten</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Een stad is opgedeeld in wijken en buurten. Een woonwijk kan zijn onderverdeeld in buurten. Iedere wijk of buurt heeft zijn eigen kenmerken. In elke wijk of buurt zie je kenmerken van woningen en kenmerken van de mensen die er wonen.</a:t>
            </a:r>
          </a:p>
        </p:txBody>
      </p:sp>
      <p:pic>
        <p:nvPicPr>
          <p:cNvPr id="3" name="Afbeelding 2">
            <a:extLst>
              <a:ext uri="{FF2B5EF4-FFF2-40B4-BE49-F238E27FC236}">
                <a16:creationId xmlns:a16="http://schemas.microsoft.com/office/drawing/2014/main" id="{45E11332-D063-4438-B2B1-895F85191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645024"/>
            <a:ext cx="7632848" cy="2713902"/>
          </a:xfrm>
          <a:prstGeom prst="rect">
            <a:avLst/>
          </a:prstGeom>
        </p:spPr>
      </p:pic>
    </p:spTree>
    <p:extLst>
      <p:ext uri="{BB962C8B-B14F-4D97-AF65-F5344CB8AC3E}">
        <p14:creationId xmlns:p14="http://schemas.microsoft.com/office/powerpoint/2010/main" val="542751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Woonomgeving- leefomgeving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Wijken en buurten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Bij </a:t>
            </a:r>
            <a:r>
              <a:rPr lang="nl-NL" sz="2400" i="1" dirty="0">
                <a:latin typeface="Calibri" panose="020F0502020204030204" pitchFamily="34" charset="0"/>
                <a:cs typeface="Calibri" panose="020F0502020204030204" pitchFamily="34" charset="0"/>
              </a:rPr>
              <a:t>woningkenmerken</a:t>
            </a:r>
            <a:r>
              <a:rPr lang="nl-NL" sz="2400" dirty="0">
                <a:latin typeface="Calibri" panose="020F0502020204030204" pitchFamily="34" charset="0"/>
                <a:cs typeface="Calibri" panose="020F0502020204030204" pitchFamily="34" charset="0"/>
              </a:rPr>
              <a:t> kijk je naar zaken zoals:</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ouderdom, dus het bouwjaar van een pand</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eigendom: koop- of huurwoning</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woningtype: hoogbouw/laagbouw, flatwoningen, portiekflats, eengezinswoningen, vrijstaande woningen met tuin, twee-onder-een-kaphuizen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huizenprijs: de geschatte waarde voor de onroerendezaakbelasting (WOZ-waarde)</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de onderhoudstoestand van woning.</a:t>
            </a:r>
          </a:p>
        </p:txBody>
      </p:sp>
    </p:spTree>
    <p:extLst>
      <p:ext uri="{BB962C8B-B14F-4D97-AF65-F5344CB8AC3E}">
        <p14:creationId xmlns:p14="http://schemas.microsoft.com/office/powerpoint/2010/main" val="162731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 Een leefbare stad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p>
          <a:p>
            <a:pPr marL="0" lvl="0" indent="0">
              <a:spcAft>
                <a:spcPts val="0"/>
              </a:spcAft>
              <a:buNone/>
            </a:pPr>
            <a:r>
              <a:rPr lang="nl-NL" sz="2400" dirty="0">
                <a:latin typeface="Calibri" panose="020F0502020204030204" pitchFamily="34" charset="0"/>
                <a:cs typeface="Calibri" panose="020F0502020204030204" pitchFamily="34" charset="0"/>
              </a:rPr>
              <a:t>Hoe kunnen de leefbaarheid en de stedelijke kwaliteit van wijken en buurten in Nederlandse steden worden versterkt?</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7" name="Afbeelding 6">
            <a:extLst>
              <a:ext uri="{FF2B5EF4-FFF2-40B4-BE49-F238E27FC236}">
                <a16:creationId xmlns:a16="http://schemas.microsoft.com/office/drawing/2014/main" id="{9C75634E-D0FA-465C-A6C2-587C82D1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0" y="2996952"/>
            <a:ext cx="9252520" cy="6166607"/>
          </a:xfrm>
          <a:prstGeom prst="rect">
            <a:avLst/>
          </a:prstGeom>
        </p:spPr>
      </p:pic>
    </p:spTree>
    <p:extLst>
      <p:ext uri="{BB962C8B-B14F-4D97-AF65-F5344CB8AC3E}">
        <p14:creationId xmlns:p14="http://schemas.microsoft.com/office/powerpoint/2010/main" val="1772808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Woonomgeving- leefomgeving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Wijken en buurten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De </a:t>
            </a:r>
            <a:r>
              <a:rPr lang="nl-NL" sz="2400" i="1" dirty="0">
                <a:latin typeface="Calibri" panose="020F0502020204030204" pitchFamily="34" charset="0"/>
                <a:cs typeface="Calibri" panose="020F0502020204030204" pitchFamily="34" charset="0"/>
              </a:rPr>
              <a:t>bewonerskenmerken</a:t>
            </a:r>
            <a:r>
              <a:rPr lang="nl-NL" sz="2400" dirty="0">
                <a:latin typeface="Calibri" panose="020F0502020204030204" pitchFamily="34" charset="0"/>
                <a:cs typeface="Calibri" panose="020F0502020204030204" pitchFamily="34" charset="0"/>
              </a:rPr>
              <a:t> kun je meten door te letten op:</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de samenstelling en grootte van de huishoudens, zoals het aantal kinderen per gezin, eenoudergezinnen en alleenstaanden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de samenstelling van de bevolking naar etnische herkomst</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het inkomen (de gemiddelde hoogte van het inkomen per huishouden en de percentages bijstandsuitkeringen en werkloosheid)</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leeftijd: de gemiddelde leeftijd en de leeftijdsopbouw</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gezinsfase: alleenstaand, kindertal, getrouwd of samenwonend, bejaard, etc.</a:t>
            </a: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808056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Woonomgeving- leefomgeving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Wijken en buurten: bewonerskenmerken</a:t>
            </a: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631C1350-A0E0-4417-89E6-6C17B348D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1772816"/>
            <a:ext cx="6048672" cy="4552575"/>
          </a:xfrm>
          <a:prstGeom prst="rect">
            <a:avLst/>
          </a:prstGeom>
        </p:spPr>
      </p:pic>
    </p:spTree>
    <p:extLst>
      <p:ext uri="{BB962C8B-B14F-4D97-AF65-F5344CB8AC3E}">
        <p14:creationId xmlns:p14="http://schemas.microsoft.com/office/powerpoint/2010/main" val="2699770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Woonomgeving- leefomgeving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Wijken en buurten</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Met behulp van woning- en bewonerskenmerken kun je een buurtprofiel maken. Een </a:t>
            </a:r>
            <a:r>
              <a:rPr lang="nl-NL" sz="2400" i="1" dirty="0">
                <a:latin typeface="Calibri" panose="020F0502020204030204" pitchFamily="34" charset="0"/>
                <a:cs typeface="Calibri" panose="020F0502020204030204" pitchFamily="34" charset="0"/>
              </a:rPr>
              <a:t>buurtprofiel </a:t>
            </a:r>
            <a:r>
              <a:rPr lang="nl-NL" sz="2400" dirty="0">
                <a:latin typeface="Calibri" panose="020F0502020204030204" pitchFamily="34" charset="0"/>
                <a:cs typeface="Calibri" panose="020F0502020204030204" pitchFamily="34" charset="0"/>
              </a:rPr>
              <a:t>schetst hoe een wijk of buurt er voor staat.</a:t>
            </a:r>
          </a:p>
          <a:p>
            <a:endParaRPr lang="nl-NL" sz="2400" dirty="0">
              <a:latin typeface="Calibri" panose="020F0502020204030204" pitchFamily="34" charset="0"/>
              <a:cs typeface="Calibri" panose="020F0502020204030204" pitchFamily="34" charset="0"/>
            </a:endParaRPr>
          </a:p>
          <a:p>
            <a:endParaRPr lang="nl-NL" sz="2400" dirty="0">
              <a:latin typeface="Calibri" panose="020F0502020204030204" pitchFamily="34" charset="0"/>
              <a:cs typeface="Calibri" panose="020F0502020204030204" pitchFamily="34" charset="0"/>
            </a:endParaRP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 name="Afbeelding 1">
            <a:extLst>
              <a:ext uri="{FF2B5EF4-FFF2-40B4-BE49-F238E27FC236}">
                <a16:creationId xmlns:a16="http://schemas.microsoft.com/office/drawing/2014/main" id="{6590BB67-9D11-4B76-8DB0-EB68D768621B}"/>
              </a:ext>
            </a:extLst>
          </p:cNvPr>
          <p:cNvPicPr>
            <a:picLocks noChangeAspect="1"/>
          </p:cNvPicPr>
          <p:nvPr/>
        </p:nvPicPr>
        <p:blipFill>
          <a:blip r:embed="rId3"/>
          <a:stretch>
            <a:fillRect/>
          </a:stretch>
        </p:blipFill>
        <p:spPr>
          <a:xfrm>
            <a:off x="1025860" y="3284984"/>
            <a:ext cx="7092280" cy="2836912"/>
          </a:xfrm>
          <a:prstGeom prst="rect">
            <a:avLst/>
          </a:prstGeom>
        </p:spPr>
      </p:pic>
    </p:spTree>
    <p:extLst>
      <p:ext uri="{BB962C8B-B14F-4D97-AF65-F5344CB8AC3E}">
        <p14:creationId xmlns:p14="http://schemas.microsoft.com/office/powerpoint/2010/main" val="2020886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Woonomgeving- leefomgeving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buNone/>
            </a:pPr>
            <a:r>
              <a:rPr lang="nl-NL" sz="2800" b="1" dirty="0">
                <a:latin typeface="Calibri" panose="020F0502020204030204" pitchFamily="34" charset="0"/>
                <a:cs typeface="Calibri" panose="020F0502020204030204" pitchFamily="34" charset="0"/>
              </a:rPr>
              <a:t>De ene buurt is de andere niet</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De kwaliteit van de woonomgeving hangt af van de buurt- en wijkvoorzieningen en de sociale veiligheid. Daarbij onderscheid in subjectieve en objectieve veiligheid. </a:t>
            </a:r>
          </a:p>
          <a:p>
            <a:pPr>
              <a:buFont typeface="Calibri" panose="020F0502020204030204" pitchFamily="34" charset="0"/>
              <a:buChar char="‒"/>
            </a:pPr>
            <a:r>
              <a:rPr lang="nl-NL" sz="2400" i="1" dirty="0">
                <a:latin typeface="Calibri" panose="020F0502020204030204" pitchFamily="34" charset="0"/>
                <a:cs typeface="Calibri" panose="020F0502020204030204" pitchFamily="34" charset="0"/>
              </a:rPr>
              <a:t>Subjectieve</a:t>
            </a:r>
            <a:r>
              <a:rPr lang="nl-NL" sz="2400" dirty="0">
                <a:latin typeface="Calibri" panose="020F0502020204030204" pitchFamily="34" charset="0"/>
                <a:cs typeface="Calibri" panose="020F0502020204030204" pitchFamily="34" charset="0"/>
              </a:rPr>
              <a:t> veiligheid: hoe veilig mensen zich voelen. </a:t>
            </a:r>
          </a:p>
          <a:p>
            <a:pPr>
              <a:buFont typeface="Calibri" panose="020F0502020204030204" pitchFamily="34" charset="0"/>
              <a:buChar char="‒"/>
            </a:pPr>
            <a:r>
              <a:rPr lang="nl-NL" sz="2400" i="1" dirty="0">
                <a:latin typeface="Calibri" panose="020F0502020204030204" pitchFamily="34" charset="0"/>
                <a:cs typeface="Calibri" panose="020F0502020204030204" pitchFamily="34" charset="0"/>
              </a:rPr>
              <a:t>Objectieve</a:t>
            </a:r>
            <a:r>
              <a:rPr lang="nl-NL" sz="2400" dirty="0">
                <a:latin typeface="Calibri" panose="020F0502020204030204" pitchFamily="34" charset="0"/>
                <a:cs typeface="Calibri" panose="020F0502020204030204" pitchFamily="34" charset="0"/>
              </a:rPr>
              <a:t> veiligheid gaat over strafbare feiten die bij de politie zijn geregistreerd. </a:t>
            </a:r>
          </a:p>
          <a:p>
            <a:pPr marL="360000" indent="0">
              <a:buNone/>
            </a:pPr>
            <a:r>
              <a:rPr lang="nl-NL" sz="2400" dirty="0">
                <a:latin typeface="Calibri" panose="020F0502020204030204" pitchFamily="34" charset="0"/>
                <a:cs typeface="Calibri" panose="020F0502020204030204" pitchFamily="34" charset="0"/>
              </a:rPr>
              <a:t>De objectieve veiligheid kun je aantonen met cijfers, terwijl de subjectieve veiligheid een gevoel van (on)veiligheid weergeeft.</a:t>
            </a:r>
          </a:p>
          <a:p>
            <a:pPr marL="0" indent="0">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460876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Woonomgeving- leefomgeving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buNone/>
            </a:pPr>
            <a:r>
              <a:rPr lang="nl-NL" sz="2800" b="1" dirty="0">
                <a:latin typeface="Calibri" panose="020F0502020204030204" pitchFamily="34" charset="0"/>
                <a:cs typeface="Calibri" panose="020F0502020204030204" pitchFamily="34" charset="0"/>
              </a:rPr>
              <a:t>De ene buurt is de andere niet</a:t>
            </a:r>
          </a:p>
          <a:p>
            <a:pPr marL="0" indent="0">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FBAC8A9B-47A2-4B29-A77D-1BF47699A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492338"/>
            <a:ext cx="3154680" cy="2682240"/>
          </a:xfrm>
          <a:prstGeom prst="rect">
            <a:avLst/>
          </a:prstGeom>
        </p:spPr>
      </p:pic>
      <p:pic>
        <p:nvPicPr>
          <p:cNvPr id="6" name="Afbeelding 5">
            <a:extLst>
              <a:ext uri="{FF2B5EF4-FFF2-40B4-BE49-F238E27FC236}">
                <a16:creationId xmlns:a16="http://schemas.microsoft.com/office/drawing/2014/main" id="{2E0FA4AE-F02A-485A-8D00-9A9C919B1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9647" y="2492338"/>
            <a:ext cx="3154680" cy="2682240"/>
          </a:xfrm>
          <a:prstGeom prst="rect">
            <a:avLst/>
          </a:prstGeom>
        </p:spPr>
      </p:pic>
      <p:sp>
        <p:nvSpPr>
          <p:cNvPr id="7" name="Rechthoek 6">
            <a:extLst>
              <a:ext uri="{FF2B5EF4-FFF2-40B4-BE49-F238E27FC236}">
                <a16:creationId xmlns:a16="http://schemas.microsoft.com/office/drawing/2014/main" id="{93CD0740-53CE-4FA2-AD3B-9C46BC753B36}"/>
              </a:ext>
            </a:extLst>
          </p:cNvPr>
          <p:cNvSpPr/>
          <p:nvPr/>
        </p:nvSpPr>
        <p:spPr>
          <a:xfrm>
            <a:off x="1180325" y="5373216"/>
            <a:ext cx="2449197"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Buurttevredenheid in Utrecht, 2015.</a:t>
            </a:r>
          </a:p>
        </p:txBody>
      </p:sp>
      <p:sp>
        <p:nvSpPr>
          <p:cNvPr id="8" name="Rechthoek 7">
            <a:extLst>
              <a:ext uri="{FF2B5EF4-FFF2-40B4-BE49-F238E27FC236}">
                <a16:creationId xmlns:a16="http://schemas.microsoft.com/office/drawing/2014/main" id="{15D11175-72E5-4F16-A8B4-744A54BB983F}"/>
              </a:ext>
            </a:extLst>
          </p:cNvPr>
          <p:cNvSpPr/>
          <p:nvPr/>
        </p:nvSpPr>
        <p:spPr>
          <a:xfrm>
            <a:off x="4859330" y="5388058"/>
            <a:ext cx="3529094" cy="461665"/>
          </a:xfrm>
          <a:prstGeom prst="rect">
            <a:avLst/>
          </a:prstGeom>
        </p:spPr>
        <p:txBody>
          <a:bodyPr wrap="square">
            <a:spAutoFit/>
          </a:bodyPr>
          <a:lstStyle/>
          <a:p>
            <a:r>
              <a:rPr lang="nl-NL" sz="1200" dirty="0">
                <a:latin typeface="Calibri" panose="020F0502020204030204" pitchFamily="34" charset="0"/>
                <a:cs typeface="Calibri" panose="020F0502020204030204" pitchFamily="34" charset="0"/>
              </a:rPr>
              <a:t>Aandeel mensen dat zich vaak onveilig voelt in de eigen buurt in Utrecht, 2016.</a:t>
            </a:r>
          </a:p>
        </p:txBody>
      </p:sp>
    </p:spTree>
    <p:extLst>
      <p:ext uri="{BB962C8B-B14F-4D97-AF65-F5344CB8AC3E}">
        <p14:creationId xmlns:p14="http://schemas.microsoft.com/office/powerpoint/2010/main" val="2672729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§4.2 Woonomgeving- leefomgeving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buNone/>
            </a:pPr>
            <a:r>
              <a:rPr lang="nl-NL" sz="2800" b="1" dirty="0">
                <a:latin typeface="Calibri" panose="020F0502020204030204" pitchFamily="34" charset="0"/>
                <a:cs typeface="Calibri" panose="020F0502020204030204" pitchFamily="34" charset="0"/>
              </a:rPr>
              <a:t>De ene buurt is de andere niet</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De openbare ruimte maakt deel uit van de woonomgeving. Kwaliteit van de openbare ruimte: toegankelijkheid, onderhoud, overzichtelijkheid en het toezicht.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Slechte overzichtelijkheid van de openbare ruimte door donkere hoeken, dicht struikgewas en doodlopende stegen verslechtert de subjectieve veiligheid. Voldoende toezicht door politie en buurtwachten verbetert dit.</a:t>
            </a: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endParaRPr lang="nl-NL" sz="2400" dirty="0">
              <a:latin typeface="Calibri" panose="020F0502020204030204" pitchFamily="34" charset="0"/>
              <a:cs typeface="Calibri" panose="020F0502020204030204" pitchFamily="34" charset="0"/>
            </a:endParaRPr>
          </a:p>
          <a:p>
            <a:endParaRPr lang="nl-NL" sz="2400" dirty="0">
              <a:latin typeface="Calibri" panose="020F0502020204030204" pitchFamily="34" charset="0"/>
              <a:cs typeface="Calibri" panose="020F0502020204030204" pitchFamily="34" charset="0"/>
            </a:endParaRP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8" name="Afbeelding 7">
            <a:extLst>
              <a:ext uri="{FF2B5EF4-FFF2-40B4-BE49-F238E27FC236}">
                <a16:creationId xmlns:a16="http://schemas.microsoft.com/office/drawing/2014/main" id="{61BC3546-CF3E-4AAD-9E02-3CEBA680A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4390398"/>
            <a:ext cx="3106808" cy="2137610"/>
          </a:xfrm>
          <a:prstGeom prst="rect">
            <a:avLst/>
          </a:prstGeom>
        </p:spPr>
      </p:pic>
      <p:pic>
        <p:nvPicPr>
          <p:cNvPr id="10" name="Afbeelding 9">
            <a:extLst>
              <a:ext uri="{FF2B5EF4-FFF2-40B4-BE49-F238E27FC236}">
                <a16:creationId xmlns:a16="http://schemas.microsoft.com/office/drawing/2014/main" id="{0B4718DC-ABE2-4E88-B333-23D11AC524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4389641"/>
            <a:ext cx="3203848" cy="2138367"/>
          </a:xfrm>
          <a:prstGeom prst="rect">
            <a:avLst/>
          </a:prstGeom>
        </p:spPr>
      </p:pic>
    </p:spTree>
    <p:extLst>
      <p:ext uri="{BB962C8B-B14F-4D97-AF65-F5344CB8AC3E}">
        <p14:creationId xmlns:p14="http://schemas.microsoft.com/office/powerpoint/2010/main" val="1612168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Deelvraag</a:t>
            </a:r>
          </a:p>
          <a:p>
            <a:r>
              <a:rPr lang="nl-NL" sz="2400" dirty="0">
                <a:latin typeface="Calibri" panose="020F0502020204030204" pitchFamily="34" charset="0"/>
                <a:cs typeface="Calibri" panose="020F0502020204030204" pitchFamily="34" charset="0"/>
              </a:rPr>
              <a:t>Op welke manier heeft de overheid de inrichting van Nederland bepaald?</a:t>
            </a:r>
          </a:p>
          <a:p>
            <a:r>
              <a:rPr lang="nl-NL" sz="2400" dirty="0">
                <a:latin typeface="Calibri" panose="020F0502020204030204" pitchFamily="34" charset="0"/>
                <a:cs typeface="Calibri" panose="020F0502020204030204" pitchFamily="34" charset="0"/>
              </a:rPr>
              <a:t>Wat zijn de gevolgen van de stedelijke migratie voor de samenstelling van de bevolking en de stedelijke economie?</a:t>
            </a:r>
          </a:p>
          <a:p>
            <a:r>
              <a:rPr lang="nl-NL" sz="2400" dirty="0">
                <a:latin typeface="Calibri" panose="020F0502020204030204" pitchFamily="34" charset="0"/>
                <a:cs typeface="Calibri" panose="020F0502020204030204" pitchFamily="34" charset="0"/>
              </a:rPr>
              <a:t>Op welke manier probeert de overheid stedelijke problemen op te lossen?</a:t>
            </a: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7" name="Afbeelding 6">
            <a:extLst>
              <a:ext uri="{FF2B5EF4-FFF2-40B4-BE49-F238E27FC236}">
                <a16:creationId xmlns:a16="http://schemas.microsoft.com/office/drawing/2014/main" id="{BBB0BFA2-BE6C-419C-A025-8D35617E29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36" y="4293096"/>
            <a:ext cx="9144000" cy="3528392"/>
          </a:xfrm>
          <a:prstGeom prst="rect">
            <a:avLst/>
          </a:prstGeom>
        </p:spPr>
      </p:pic>
    </p:spTree>
    <p:extLst>
      <p:ext uri="{BB962C8B-B14F-4D97-AF65-F5344CB8AC3E}">
        <p14:creationId xmlns:p14="http://schemas.microsoft.com/office/powerpoint/2010/main" val="409084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Urbanisatie</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Nederland is sterk verstedelijkt. Slechts 20% van alle Nederlanders woont niet in een stad. Urbanisatie heeft economische oorzaken.</a:t>
            </a: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D23E4621-9431-49B0-8AE1-AC41F030D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3212976"/>
            <a:ext cx="7632848" cy="3156385"/>
          </a:xfrm>
          <a:prstGeom prst="rect">
            <a:avLst/>
          </a:prstGeom>
        </p:spPr>
      </p:pic>
      <p:sp>
        <p:nvSpPr>
          <p:cNvPr id="2" name="Rechthoek 1">
            <a:extLst>
              <a:ext uri="{FF2B5EF4-FFF2-40B4-BE49-F238E27FC236}">
                <a16:creationId xmlns:a16="http://schemas.microsoft.com/office/drawing/2014/main" id="{B7BF52D5-DA96-4977-965F-945FB3E5E62C}"/>
              </a:ext>
            </a:extLst>
          </p:cNvPr>
          <p:cNvSpPr/>
          <p:nvPr/>
        </p:nvSpPr>
        <p:spPr>
          <a:xfrm>
            <a:off x="3420766" y="6418696"/>
            <a:ext cx="1978940" cy="276999"/>
          </a:xfrm>
          <a:prstGeom prst="rect">
            <a:avLst/>
          </a:prstGeom>
        </p:spPr>
        <p:txBody>
          <a:bodyPr wrap="none">
            <a:spAutoFit/>
          </a:bodyPr>
          <a:lstStyle/>
          <a:p>
            <a:r>
              <a:rPr lang="nl-NL" sz="1200" dirty="0">
                <a:latin typeface="Calibri" panose="020F0502020204030204" pitchFamily="34" charset="0"/>
                <a:cs typeface="Calibri" panose="020F0502020204030204" pitchFamily="34" charset="0"/>
              </a:rPr>
              <a:t> De ontwikkeling van Tilburg.</a:t>
            </a:r>
          </a:p>
        </p:txBody>
      </p:sp>
    </p:spTree>
    <p:extLst>
      <p:ext uri="{BB962C8B-B14F-4D97-AF65-F5344CB8AC3E}">
        <p14:creationId xmlns:p14="http://schemas.microsoft.com/office/powerpoint/2010/main" val="1563282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514806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Urbanisatie</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Mechanisering landbouw</a:t>
            </a:r>
            <a:br>
              <a:rPr lang="nl-NL" sz="24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minder werk op het platteland. Groeiende industrie in de steden</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grote vraag naar arbeiders</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Mensen trekken van platteland naar stad.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Weinig autobezit</a:t>
            </a:r>
            <a:r>
              <a:rPr lang="nl-NL" sz="2400" dirty="0">
                <a:latin typeface="Calibri" panose="020F0502020204030204" pitchFamily="34" charset="0"/>
                <a:cs typeface="Calibri" panose="020F0502020204030204" pitchFamily="34" charset="0"/>
                <a:sym typeface="Wingdings" panose="05000000000000000000" pitchFamily="2" charset="2"/>
              </a:rPr>
              <a:t> dus</a:t>
            </a:r>
            <a:r>
              <a:rPr lang="nl-NL" sz="2400" dirty="0">
                <a:latin typeface="Calibri" panose="020F0502020204030204" pitchFamily="34" charset="0"/>
                <a:cs typeface="Calibri" panose="020F0502020204030204" pitchFamily="34" charset="0"/>
              </a:rPr>
              <a:t> mensen moeten dicht bij hun werk wonen.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In de steden: woonwijken dicht bij de fabrieken. Woningbouw slechte kwaliteit. Smalle straten, weinig groen en speelgelegenheid.</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DE15236F-8400-47F3-BB78-3A07D4BD4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5682" y="2492896"/>
            <a:ext cx="3738318" cy="2785784"/>
          </a:xfrm>
          <a:prstGeom prst="rect">
            <a:avLst/>
          </a:prstGeom>
        </p:spPr>
      </p:pic>
    </p:spTree>
    <p:extLst>
      <p:ext uri="{BB962C8B-B14F-4D97-AF65-F5344CB8AC3E}">
        <p14:creationId xmlns:p14="http://schemas.microsoft.com/office/powerpoint/2010/main" val="645985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Urbanisatie</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Slechte woonomstandigheden hebben een negatieve invloed op de gezondheid. In 1901 komt de Woningwet, waardoor de kwaliteit van de woningen en van de woonomgeving in de nieuwere wijken hoger wordt.</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In de periode 1850-1950 </a:t>
            </a:r>
            <a:r>
              <a:rPr lang="nl-NL" sz="2400" dirty="0" err="1">
                <a:latin typeface="Calibri" panose="020F0502020204030204" pitchFamily="34" charset="0"/>
                <a:cs typeface="Calibri" panose="020F0502020204030204" pitchFamily="34" charset="0"/>
              </a:rPr>
              <a:t>suburbaniseert</a:t>
            </a:r>
            <a:r>
              <a:rPr lang="nl-NL" sz="2400" dirty="0">
                <a:latin typeface="Calibri" panose="020F0502020204030204" pitchFamily="34" charset="0"/>
                <a:cs typeface="Calibri" panose="020F0502020204030204" pitchFamily="34" charset="0"/>
              </a:rPr>
              <a:t> een kleine groep welgestelden. Ze ontvluchten de stad om in een aangenamere omgeving te gaan wonen. Dat is een voorbeeld van </a:t>
            </a:r>
            <a:r>
              <a:rPr lang="nl-NL" sz="2400" i="1" dirty="0">
                <a:latin typeface="Calibri" panose="020F0502020204030204" pitchFamily="34" charset="0"/>
                <a:cs typeface="Calibri" panose="020F0502020204030204" pitchFamily="34" charset="0"/>
              </a:rPr>
              <a:t>selectieve migratie.</a:t>
            </a: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63BB8669-5336-457D-8184-7885435F2F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4622857"/>
            <a:ext cx="2655184" cy="1964060"/>
          </a:xfrm>
          <a:prstGeom prst="rect">
            <a:avLst/>
          </a:prstGeom>
        </p:spPr>
      </p:pic>
    </p:spTree>
    <p:extLst>
      <p:ext uri="{BB962C8B-B14F-4D97-AF65-F5344CB8AC3E}">
        <p14:creationId xmlns:p14="http://schemas.microsoft.com/office/powerpoint/2010/main" val="1156102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Suburbanisatie</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Na de Tweede Wereldoorlog herstelt economie zich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meer werk in de steden </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sym typeface="Wingdings" panose="05000000000000000000" pitchFamily="2" charset="2"/>
              </a:rPr>
              <a:t>s</a:t>
            </a:r>
            <a:r>
              <a:rPr lang="nl-NL" sz="2400" dirty="0">
                <a:latin typeface="Calibri" panose="020F0502020204030204" pitchFamily="34" charset="0"/>
                <a:cs typeface="Calibri" panose="020F0502020204030204" pitchFamily="34" charset="0"/>
              </a:rPr>
              <a:t>teden zich verder uit.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Natuurlijke bevolkingsgroei tot de jaren zestig van de twintigste eeuw hoog.  Mensen verhuizen uit de stad naar de randgemeenten waar op grote schaal woningen worden gebouwd. De dorpen nabij de grote steden groeien snel </a:t>
            </a:r>
            <a:r>
              <a:rPr lang="nl-NL" sz="20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rPr>
              <a:t>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van steden naar agglomeraties naar stadsgewesten.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Periode van suburbanisatie hangt samen met de groei van de welvaart.</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Autobezit neemt toe, infrastructuur wordt verbeterd </a:t>
            </a:r>
            <a:r>
              <a:rPr lang="nl-NL" sz="200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relatieve afstand wordt sterk verkleind.</a:t>
            </a:r>
          </a:p>
          <a:p>
            <a:pPr>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5078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§4.1 Nederland geheel geordend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Suburbanisatie</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Door de toegenomen welvaart vertrekken </a:t>
            </a:r>
            <a:r>
              <a:rPr lang="nl-NL" sz="2400" dirty="0" err="1">
                <a:latin typeface="Calibri" panose="020F0502020204030204" pitchFamily="34" charset="0"/>
                <a:cs typeface="Calibri" panose="020F0502020204030204" pitchFamily="34" charset="0"/>
              </a:rPr>
              <a:t>middenklassegezinnen</a:t>
            </a:r>
            <a:r>
              <a:rPr lang="nl-NL" sz="2400" dirty="0">
                <a:latin typeface="Calibri" panose="020F0502020204030204" pitchFamily="34" charset="0"/>
                <a:cs typeface="Calibri" panose="020F0502020204030204" pitchFamily="34" charset="0"/>
              </a:rPr>
              <a:t> uit de stad. Vooral jonge gezinnen met kinderen. Nieuwe woonomgeving: ruim en modern huis met tuin en voldoende speelruimte en een parkeerplaats.</a:t>
            </a:r>
          </a:p>
          <a:p>
            <a:pPr>
              <a:buFont typeface="Arial" panose="020B0604020202020204" pitchFamily="34" charset="0"/>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755FC1B4-C9CE-4DC9-91C9-FDE513583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274" y="3621019"/>
            <a:ext cx="4283968" cy="2855979"/>
          </a:xfrm>
          <a:prstGeom prst="rect">
            <a:avLst/>
          </a:prstGeom>
        </p:spPr>
      </p:pic>
      <p:pic>
        <p:nvPicPr>
          <p:cNvPr id="6" name="Afbeelding 5">
            <a:extLst>
              <a:ext uri="{FF2B5EF4-FFF2-40B4-BE49-F238E27FC236}">
                <a16:creationId xmlns:a16="http://schemas.microsoft.com/office/drawing/2014/main" id="{2977E943-4F2F-487B-AD66-63F1307600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4897" y="3621019"/>
            <a:ext cx="3807972" cy="2855979"/>
          </a:xfrm>
          <a:prstGeom prst="rect">
            <a:avLst/>
          </a:prstGeom>
        </p:spPr>
      </p:pic>
    </p:spTree>
    <p:extLst>
      <p:ext uri="{BB962C8B-B14F-4D97-AF65-F5344CB8AC3E}">
        <p14:creationId xmlns:p14="http://schemas.microsoft.com/office/powerpoint/2010/main" val="150243432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Lege presentatie">
  <a:themeElements>
    <a:clrScheme name="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Lege presentatie">
      <a:majorFont>
        <a:latin typeface="Arial"/>
        <a:ea typeface="ＭＳ Ｐゴシック"/>
        <a:cs typeface="ＭＳ Ｐゴシック"/>
      </a:majorFont>
      <a:minorFont>
        <a:latin typeface="Arial"/>
        <a:ea typeface="ＭＳ Ｐゴシック"/>
        <a:cs typeface="ＭＳ Ｐゴシック"/>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txDef>
      <a:spPr>
        <a:noFill/>
      </a:spPr>
      <a:bodyPr wrap="square" rtlCol="0">
        <a:spAutoFit/>
      </a:bodyPr>
      <a:lstStyle>
        <a:defPPr>
          <a:defRPr dirty="0"/>
        </a:defPPr>
      </a:lstStyle>
    </a:txDef>
  </a:objectDefaults>
  <a:extraClrSchemeLst>
    <a:extraClrScheme>
      <a:clrScheme name="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ge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ge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ge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ge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ge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ge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ge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ge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ge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ge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1800</Words>
  <Application>Microsoft Office PowerPoint</Application>
  <PresentationFormat>Diavoorstelling (4:3)</PresentationFormat>
  <Paragraphs>251</Paragraphs>
  <Slides>35</Slides>
  <Notes>34</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35</vt:i4>
      </vt:variant>
    </vt:vector>
  </HeadingPairs>
  <TitlesOfParts>
    <vt:vector size="42" baseType="lpstr">
      <vt:lpstr>ＭＳ Ｐゴシック</vt:lpstr>
      <vt:lpstr>Arial</vt:lpstr>
      <vt:lpstr>Calibri</vt:lpstr>
      <vt:lpstr>Times New Roman</vt:lpstr>
      <vt:lpstr>Wingdings</vt:lpstr>
      <vt:lpstr>Kantoorthema</vt:lpstr>
      <vt:lpstr>2_Lege presentatie</vt:lpstr>
      <vt:lpstr>PowerPoint-presentatie</vt:lpstr>
      <vt:lpstr>4. Een leefbare stad</vt:lpstr>
      <vt:lpstr>4. Een leefbare stad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§4.1 Nederland geheel geordend</vt:lpstr>
      <vt:lpstr>§4.2 Woonomgeving- leefomgeving</vt:lpstr>
      <vt:lpstr>§4.2 Woonomgeving- leefomgeving</vt:lpstr>
      <vt:lpstr>§4.2 Woonomgeving- leefomgeving</vt:lpstr>
      <vt:lpstr>§4.2 Woonomgeving- leefomgeving</vt:lpstr>
      <vt:lpstr>§4.2 Woonomgeving- leefomgeving</vt:lpstr>
      <vt:lpstr>§4.2 Woonomgeving- leefomgeving</vt:lpstr>
      <vt:lpstr>§4.2 Woonomgeving- leefomgeving</vt:lpstr>
      <vt:lpstr>§4.2 Woonomgeving- leefomgeving</vt:lpstr>
      <vt:lpstr>§4.2 Woonomgeving- leefomgeving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cp:lastModifiedBy/>
  <cp:revision>1</cp:revision>
  <dcterms:created xsi:type="dcterms:W3CDTF">2018-08-14T10:34:44Z</dcterms:created>
  <dcterms:modified xsi:type="dcterms:W3CDTF">2018-10-19T10:17:28Z</dcterms:modified>
</cp:coreProperties>
</file>