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1"/>
  </p:sldMasterIdLst>
  <p:notesMasterIdLst>
    <p:notesMasterId r:id="rId17"/>
  </p:notesMasterIdLst>
  <p:sldIdLst>
    <p:sldId id="256" r:id="rId2"/>
    <p:sldId id="257" r:id="rId3"/>
    <p:sldId id="261" r:id="rId4"/>
    <p:sldId id="263" r:id="rId5"/>
    <p:sldId id="264" r:id="rId6"/>
    <p:sldId id="271" r:id="rId7"/>
    <p:sldId id="270" r:id="rId8"/>
    <p:sldId id="268" r:id="rId9"/>
    <p:sldId id="272" r:id="rId10"/>
    <p:sldId id="267" r:id="rId11"/>
    <p:sldId id="273" r:id="rId12"/>
    <p:sldId id="274" r:id="rId13"/>
    <p:sldId id="266" r:id="rId14"/>
    <p:sldId id="269" r:id="rId15"/>
    <p:sldId id="262" r:id="rId1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30"/>
    <p:restoredTop sz="94672"/>
  </p:normalViewPr>
  <p:slideViewPr>
    <p:cSldViewPr snapToGrid="0" snapToObjects="1">
      <p:cViewPr varScale="1">
        <p:scale>
          <a:sx n="134" d="100"/>
          <a:sy n="134" d="100"/>
        </p:scale>
        <p:origin x="1792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9E14F-C487-054B-B1F8-89F46755AA4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FA082-AED5-4E4D-9F27-5F35FCCC38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03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7FA082-AED5-4E4D-9F27-5F35FCCC385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3675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FA082-AED5-4E4D-9F27-5F35FCCC385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7229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2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Klik om de titelstijl van het model te bewerken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3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70"/>
            <a:ext cx="3273552" cy="3432175"/>
          </a:xfrm>
        </p:spPr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Sleep de afbeelding naar de tijdelijke aanduiding of 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Klik om de tekststijl van het model te bewerken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2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7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 rot="19724275">
            <a:off x="3277956" y="116856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3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D2871BA-3D8B-0C44-9D13-C0ABAAE81037}" type="datetimeFigureOut">
              <a:rPr lang="nl-NL" smtClean="0"/>
              <a:t>03-09-2020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4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AD77C12-F7E7-DC41-A48D-1152E497A094}" type="slidenum">
              <a:rPr lang="nl-NL" smtClean="0"/>
              <a:t>‹nr.›</a:t>
            </a:fld>
            <a:endParaRPr lang="nl-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240" y="1376738"/>
            <a:ext cx="7543800" cy="1080713"/>
          </a:xfrm>
        </p:spPr>
        <p:txBody>
          <a:bodyPr/>
          <a:lstStyle/>
          <a:p>
            <a:r>
              <a:rPr lang="nl-NL" dirty="0">
                <a:solidFill>
                  <a:srgbClr val="FFFF00"/>
                </a:solidFill>
                <a:latin typeface="Chalkduster"/>
                <a:cs typeface="Chalkduster"/>
              </a:rPr>
              <a:t>Aardrijkskunde!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2349357" y="3396039"/>
            <a:ext cx="6172200" cy="685800"/>
          </a:xfrm>
        </p:spPr>
        <p:txBody>
          <a:bodyPr>
            <a:normAutofit/>
          </a:bodyPr>
          <a:lstStyle/>
          <a:p>
            <a:r>
              <a:rPr lang="nl-NL" sz="3200" dirty="0">
                <a:solidFill>
                  <a:srgbClr val="FFFF00"/>
                </a:solidFill>
                <a:latin typeface="Chalkduster"/>
                <a:cs typeface="Chalkduster"/>
              </a:rPr>
              <a:t>H</a:t>
            </a:r>
            <a:r>
              <a:rPr lang="en-US" sz="3200" dirty="0" err="1">
                <a:solidFill>
                  <a:srgbClr val="FFFF00"/>
                </a:solidFill>
                <a:latin typeface="Chalkduster"/>
                <a:cs typeface="Chalkduster"/>
              </a:rPr>
              <a:t>ûh</a:t>
            </a:r>
            <a:r>
              <a:rPr lang="is-IS" sz="3200" dirty="0">
                <a:solidFill>
                  <a:srgbClr val="FFFF00"/>
                </a:solidFill>
                <a:latin typeface="Chalkduster"/>
                <a:cs typeface="Chalkduster"/>
              </a:rPr>
              <a:t>…? Wat is dat?</a:t>
            </a:r>
            <a:endParaRPr lang="nl-NL" sz="3200" dirty="0">
              <a:solidFill>
                <a:srgbClr val="FFFF00"/>
              </a:solidFill>
              <a:latin typeface="Chalkduster"/>
              <a:cs typeface="Chalkduster"/>
            </a:endParaRPr>
          </a:p>
        </p:txBody>
      </p:sp>
    </p:spTree>
    <p:extLst>
      <p:ext uri="{BB962C8B-B14F-4D97-AF65-F5344CB8AC3E}">
        <p14:creationId xmlns:p14="http://schemas.microsoft.com/office/powerpoint/2010/main" val="307274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explosie tambora vulkaan 181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282" y="190043"/>
            <a:ext cx="5477219" cy="364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d/d8/1816_summer.png/300px-1816_summ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5" y="3779986"/>
            <a:ext cx="3876560" cy="2968357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685" y="3993617"/>
            <a:ext cx="2308328" cy="2210865"/>
          </a:xfrm>
          <a:prstGeom prst="rect">
            <a:avLst/>
          </a:prstGeom>
          <a:effectLst>
            <a:softEdge rad="38100"/>
          </a:effec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D2E6CD9-757C-4304-BA22-2EC59421A175}"/>
              </a:ext>
            </a:extLst>
          </p:cNvPr>
          <p:cNvSpPr txBox="1"/>
          <p:nvPr/>
        </p:nvSpPr>
        <p:spPr>
          <a:xfrm>
            <a:off x="5688375" y="6028064"/>
            <a:ext cx="312879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dirty="0">
                <a:solidFill>
                  <a:srgbClr val="FFFF00"/>
                </a:solidFill>
                <a:latin typeface="Comic Sans MS"/>
              </a:rPr>
              <a:t>Prijs van landbouwgewassen in 1816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1830D1B-2307-4140-9471-3DA6C0B28F0C}"/>
              </a:ext>
            </a:extLst>
          </p:cNvPr>
          <p:cNvSpPr txBox="1"/>
          <p:nvPr/>
        </p:nvSpPr>
        <p:spPr>
          <a:xfrm>
            <a:off x="7608163" y="807868"/>
            <a:ext cx="12394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>
                <a:solidFill>
                  <a:srgbClr val="FFFF00"/>
                </a:solidFill>
                <a:latin typeface="Comic Sans MS" panose="030F0702030302020204" pitchFamily="66" charset="0"/>
              </a:rPr>
              <a:t>Tambora</a:t>
            </a:r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Vulkaan,</a:t>
            </a:r>
          </a:p>
          <a:p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Indonesië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8A99B41-3C66-4ADC-A481-A973C8BEC6F6}"/>
              </a:ext>
            </a:extLst>
          </p:cNvPr>
          <p:cNvSpPr txBox="1"/>
          <p:nvPr/>
        </p:nvSpPr>
        <p:spPr>
          <a:xfrm>
            <a:off x="137637" y="2424502"/>
            <a:ext cx="17866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Afwijking van de normale </a:t>
            </a:r>
          </a:p>
          <a:p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gemiddelde</a:t>
            </a:r>
          </a:p>
          <a:p>
            <a:r>
              <a:rPr lang="nl-NL" dirty="0">
                <a:solidFill>
                  <a:srgbClr val="FFFF00"/>
                </a:solidFill>
                <a:latin typeface="Comic Sans MS" panose="030F0702030302020204" pitchFamily="66" charset="0"/>
              </a:rPr>
              <a:t>temperatuur</a:t>
            </a:r>
          </a:p>
        </p:txBody>
      </p:sp>
    </p:spTree>
    <p:extLst>
      <p:ext uri="{BB962C8B-B14F-4D97-AF65-F5344CB8AC3E}">
        <p14:creationId xmlns:p14="http://schemas.microsoft.com/office/powerpoint/2010/main" val="2026746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://hubei.chinadaily.com.cn/gov/images/attachement/jpg/site1/20111123/0023ae9897011036923806.jpg">
            <a:extLst>
              <a:ext uri="{FF2B5EF4-FFF2-40B4-BE49-F238E27FC236}">
                <a16:creationId xmlns:a16="http://schemas.microsoft.com/office/drawing/2014/main" id="{277E2281-2FBD-4982-B584-F70EF60C0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0" y="633506"/>
            <a:ext cx="8328734" cy="559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3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10" descr="Afbeelding met berg, buiten, lucht, weergave&#10;&#10;Beschrijving is gegenereerd met zeer hoge betrouwbaarheid">
            <a:extLst>
              <a:ext uri="{FF2B5EF4-FFF2-40B4-BE49-F238E27FC236}">
                <a16:creationId xmlns:a16="http://schemas.microsoft.com/office/drawing/2014/main" id="{92282F4C-3AC0-4957-96C5-9BCC95CC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0589"/>
            <a:ext cx="76200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7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65079" y="5598679"/>
            <a:ext cx="7880278" cy="914400"/>
          </a:xfrm>
        </p:spPr>
        <p:txBody>
          <a:bodyPr/>
          <a:lstStyle/>
          <a:p>
            <a:endParaRPr lang="nl-NL" sz="3600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098" name="Picture 2" descr="http://static0.persgroep.net/parool/image/a5e1bce6-aef7-45a7-8a8c-b0e3cf2c916f?width=664&amp;height=37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94" y="434660"/>
            <a:ext cx="5457584" cy="342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mage result for noordz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" y="169681"/>
            <a:ext cx="3496588" cy="2328594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age result for industrie ruhrgebi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59" y="2742025"/>
            <a:ext cx="3805870" cy="2557544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53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sz="4000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  <p:pic>
        <p:nvPicPr>
          <p:cNvPr id="4" name="Picture 14" descr="http://www.telegraph.co.uk/content/dam/gaming/2016/07/24/pokemon_go_evolution-large_trans++2oUEflmHZZHjcYuvN_Gr-bVmXC2g6irFbtWDjolSHWg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644" y="410378"/>
            <a:ext cx="4416709" cy="276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beeldingWaterscha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183" y="2258289"/>
            <a:ext cx="5012958" cy="436285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0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0.tqn.com/d/goasia/1/0/x/A/-/-/where-is-mount-evere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7345">
            <a:off x="3584046" y="215885"/>
            <a:ext cx="3909241" cy="264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hubei.chinadaily.com.cn/gov/images/attachement/jpg/site1/20111123/0023ae9897011036923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9694">
            <a:off x="356727" y="146568"/>
            <a:ext cx="3747556" cy="251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392383">
            <a:off x="4413647" y="2250145"/>
            <a:ext cx="3708400" cy="21971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09250">
            <a:off x="1209006" y="2432242"/>
            <a:ext cx="3287374" cy="2187598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46351">
            <a:off x="421666" y="4421513"/>
            <a:ext cx="3505200" cy="2324100"/>
          </a:xfrm>
          <a:prstGeom prst="rect">
            <a:avLst/>
          </a:prstGeom>
        </p:spPr>
      </p:pic>
      <p:pic>
        <p:nvPicPr>
          <p:cNvPr id="1038" name="Picture 14" descr="http://www.telegraph.co.uk/content/dam/gaming/2016/07/24/pokemon_go_evolution-large_trans++2oUEflmHZZHjcYuvN_Gr-bVmXC2g6irFbtWDjolSHW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3428">
            <a:off x="4703177" y="4408974"/>
            <a:ext cx="3824763" cy="2391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97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758952" y="469239"/>
            <a:ext cx="7543800" cy="646331"/>
          </a:xfrm>
        </p:spPr>
        <p:txBody>
          <a:bodyPr>
            <a:spAutoFit/>
          </a:bodyPr>
          <a:lstStyle/>
          <a:p>
            <a:r>
              <a:rPr lang="nl-NL" sz="3600" dirty="0">
                <a:solidFill>
                  <a:srgbClr val="FFFF00"/>
                </a:solidFill>
                <a:latin typeface="Chalkduster"/>
                <a:cs typeface="Chalkduster"/>
              </a:rPr>
              <a:t>Allemaal Aardrijkskunde!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477870" y="1115570"/>
            <a:ext cx="4096718" cy="5626731"/>
          </a:xfrm>
        </p:spPr>
        <p:txBody>
          <a:bodyPr>
            <a:normAutofit fontScale="92500"/>
          </a:bodyPr>
          <a:lstStyle/>
          <a:p>
            <a:pPr indent="-255905" fontAlgn="base"/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Aardrijkskunde of geografie kijkt naar de AARDE en de  </a:t>
            </a:r>
            <a:r>
              <a:rPr lang="nl-NL" u="sng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verschijnselen en processen die de aarde vormgegeven.​</a:t>
            </a:r>
            <a:endParaRPr lang="nl-NL" dirty="0"/>
          </a:p>
          <a:p>
            <a:pPr indent="-255905" fontAlgn="base"/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Twee soorten verschijnselen en processen:​</a:t>
            </a:r>
          </a:p>
          <a:p>
            <a:pPr marL="840740" lvl="1" indent="-457200" fontAlgn="base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die </a:t>
            </a:r>
            <a:r>
              <a:rPr lang="nl-NL" dirty="0">
                <a:solidFill>
                  <a:srgbClr val="CCFFCC"/>
                </a:solidFill>
                <a:effectLst/>
                <a:latin typeface="Chalkboard"/>
                <a:cs typeface="Chalkboard"/>
              </a:rPr>
              <a:t>door de mensen</a:t>
            </a:r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in gang gezet (steden, rivieren, economie, demografie, infrastructuur, cultuur, etc.)​, </a:t>
            </a:r>
            <a:r>
              <a:rPr lang="nl-NL" b="1" i="1" dirty="0">
                <a:solidFill>
                  <a:srgbClr val="FF40FF"/>
                </a:solidFill>
                <a:effectLst/>
                <a:latin typeface="Chalkboard"/>
                <a:cs typeface="Chalkboard"/>
              </a:rPr>
              <a:t>de sociale aardrijkskunde</a:t>
            </a:r>
          </a:p>
          <a:p>
            <a:pPr marL="840740" lvl="1" indent="-457200" fontAlgn="base">
              <a:buSzPct val="100000"/>
              <a:buFont typeface="+mj-lt"/>
              <a:buAutoNum type="arabicPeriod"/>
            </a:pPr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die </a:t>
            </a:r>
            <a:r>
              <a:rPr lang="nl-NL" dirty="0">
                <a:solidFill>
                  <a:srgbClr val="CCFFCC"/>
                </a:solidFill>
                <a:effectLst/>
                <a:latin typeface="Chalkboard"/>
                <a:cs typeface="Chalkboard"/>
              </a:rPr>
              <a:t>door de natuur</a:t>
            </a:r>
            <a:r>
              <a:rPr lang="nl-NL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 in gang zijn gezet (landschappen, platentektoniek, klimaat, vulkanisme, vegetatie, zeewaterstromingen, etc.)​, </a:t>
            </a:r>
            <a:r>
              <a:rPr lang="nl-NL" b="1" i="1" dirty="0">
                <a:solidFill>
                  <a:srgbClr val="FF40FF"/>
                </a:solidFill>
                <a:effectLst/>
                <a:latin typeface="Chalkboard"/>
                <a:cs typeface="Chalkboard"/>
              </a:rPr>
              <a:t>de fysische aardrijkskunde</a:t>
            </a:r>
          </a:p>
          <a:p>
            <a:pPr indent="-255905"/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722" y="1651454"/>
            <a:ext cx="4211125" cy="39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55565"/>
            <a:ext cx="9144000" cy="1065444"/>
          </a:xfrm>
        </p:spPr>
        <p:txBody>
          <a:bodyPr>
            <a:noAutofit/>
          </a:bodyPr>
          <a:lstStyle/>
          <a:p>
            <a:r>
              <a:rPr lang="nl-NL" sz="3600" b="1" dirty="0">
                <a:solidFill>
                  <a:srgbClr val="FFFF00"/>
                </a:solidFill>
                <a:latin typeface="Chalkduster"/>
                <a:cs typeface="Chalkduster"/>
              </a:rPr>
              <a:t>Basisvragen in de </a:t>
            </a:r>
            <a:br>
              <a:rPr lang="nl-NL" sz="3600" b="1" dirty="0">
                <a:solidFill>
                  <a:srgbClr val="FFFF00"/>
                </a:solidFill>
                <a:latin typeface="Chalkduster"/>
                <a:cs typeface="Chalkduster"/>
              </a:rPr>
            </a:br>
            <a:r>
              <a:rPr lang="nl-NL" sz="3600" b="1" dirty="0">
                <a:solidFill>
                  <a:srgbClr val="FFFF00"/>
                </a:solidFill>
                <a:latin typeface="Chalkduster"/>
                <a:cs typeface="Chalkduster"/>
              </a:rPr>
              <a:t>Aardrijkskunde: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249225" y="1570055"/>
            <a:ext cx="3979825" cy="4355908"/>
          </a:xfrm>
        </p:spPr>
        <p:txBody>
          <a:bodyPr>
            <a:noAutofit/>
          </a:bodyPr>
          <a:lstStyle/>
          <a:p>
            <a:pPr marL="475488" indent="-457200" fontAlgn="base">
              <a:buFont typeface="+mj-lt"/>
              <a:buAutoNum type="arabicPeriod"/>
            </a:pPr>
            <a:r>
              <a:rPr lang="nl-NL" sz="28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Wat zie ik?​</a:t>
            </a:r>
          </a:p>
          <a:p>
            <a:pPr marL="475488" indent="-457200" fontAlgn="base">
              <a:buFont typeface="+mj-lt"/>
              <a:buAutoNum type="arabicPeriod"/>
            </a:pPr>
            <a:r>
              <a:rPr lang="nl-NL" sz="28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Waar zie ik dit?​</a:t>
            </a:r>
          </a:p>
          <a:p>
            <a:pPr marL="475488" indent="-457200" fontAlgn="base">
              <a:buFont typeface="+mj-lt"/>
              <a:buAutoNum type="arabicPeriod"/>
            </a:pPr>
            <a:r>
              <a:rPr lang="nl-NL" sz="28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Waarom zie ik het daar?​</a:t>
            </a:r>
          </a:p>
          <a:p>
            <a:pPr marL="475488" indent="-457200" fontAlgn="base">
              <a:buFont typeface="+mj-lt"/>
              <a:buAutoNum type="arabicPeriod"/>
            </a:pPr>
            <a:r>
              <a:rPr lang="nl-NL" sz="28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Hoe is het ontstaan?​</a:t>
            </a:r>
          </a:p>
          <a:p>
            <a:pPr marL="475488" indent="-457200" fontAlgn="base">
              <a:buFont typeface="+mj-lt"/>
              <a:buAutoNum type="arabicPeriod"/>
            </a:pPr>
            <a:r>
              <a:rPr lang="nl-NL" sz="2800" dirty="0">
                <a:solidFill>
                  <a:srgbClr val="FFFF00"/>
                </a:solidFill>
                <a:effectLst/>
                <a:latin typeface="Chalkboard"/>
                <a:cs typeface="Chalkboard"/>
              </a:rPr>
              <a:t>Hoe gaat het zich ontwikkelen?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04" y="574782"/>
            <a:ext cx="3062496" cy="217437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388" y="2114229"/>
            <a:ext cx="3426234" cy="16965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8479" y="3343247"/>
            <a:ext cx="3046286" cy="1965346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4704" y="4875288"/>
            <a:ext cx="2979484" cy="198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1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FFFF00"/>
                </a:solidFill>
                <a:latin typeface="Chalkduster"/>
                <a:ea typeface="Chalkduster" charset="0"/>
                <a:cs typeface="Chalkduster" charset="0"/>
              </a:rPr>
              <a:t>Ok</a:t>
            </a:r>
            <a:r>
              <a:rPr lang="en-US" dirty="0">
                <a:solidFill>
                  <a:srgbClr val="FFFF00"/>
                </a:solidFill>
                <a:latin typeface="Chalkduster"/>
                <a:ea typeface="Chalkduster" charset="0"/>
                <a:cs typeface="Chalkduster" charset="0"/>
              </a:rPr>
              <a:t>é!</a:t>
            </a:r>
            <a:br>
              <a:rPr lang="en-US" dirty="0">
                <a:latin typeface="Chalkduster" charset="0"/>
                <a:ea typeface="Chalkduster" charset="0"/>
                <a:cs typeface="Chalkduster" charset="0"/>
              </a:rPr>
            </a:br>
            <a:br>
              <a:rPr lang="en-US" dirty="0">
                <a:latin typeface="Chalkduster" charset="0"/>
                <a:ea typeface="Chalkduster" charset="0"/>
                <a:cs typeface="Chalkduster" charset="0"/>
              </a:rPr>
            </a:br>
            <a:r>
              <a:rPr lang="nl-NL" dirty="0">
                <a:solidFill>
                  <a:srgbClr val="FFFF00"/>
                </a:solidFill>
                <a:latin typeface="Chalkduster"/>
                <a:ea typeface="Chalkduster" charset="0"/>
                <a:cs typeface="Chalkduster" charset="0"/>
              </a:rPr>
              <a:t>Bekijk de volgende plaatjes en probeer de basisvragen te beantwoorden!</a:t>
            </a:r>
            <a:endParaRPr lang="nl-NL" dirty="0">
              <a:solidFill>
                <a:srgbClr val="FFFF00"/>
              </a:solidFill>
              <a:latin typeface="Chalkduster" charset="0"/>
              <a:ea typeface="Chalkduster" charset="0"/>
              <a:cs typeface="Chalkduste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67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25" y="514396"/>
            <a:ext cx="7479272" cy="5320812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6771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buiten, lucht, water&#10;&#10;Beschrijving is gegenereerd met zeer hoge betrouwbaarheid">
            <a:extLst>
              <a:ext uri="{FF2B5EF4-FFF2-40B4-BE49-F238E27FC236}">
                <a16:creationId xmlns:a16="http://schemas.microsoft.com/office/drawing/2014/main" id="{15D10A81-0A00-4759-83C4-A89144911C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58" y="809166"/>
            <a:ext cx="8159825" cy="538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5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18" y="285365"/>
            <a:ext cx="4788901" cy="326427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1074" y="2823099"/>
            <a:ext cx="5502926" cy="358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44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ge result for conflictgebied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27" y="1218285"/>
            <a:ext cx="7381301" cy="442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3708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brand, berg, natuur&#10;&#10;Beschrijving is gegenereerd met hoge betrouwbaarheid">
            <a:extLst>
              <a:ext uri="{FF2B5EF4-FFF2-40B4-BE49-F238E27FC236}">
                <a16:creationId xmlns:a16="http://schemas.microsoft.com/office/drawing/2014/main" id="{3A73CF92-12F3-4389-843F-D9818B78B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346" y="721503"/>
            <a:ext cx="8178187" cy="54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undamenteel">
  <a:themeElements>
    <a:clrScheme name="Fundamentee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undamentee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undamentee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Fundamenteel.thmx</Template>
  <TotalTime>2961</TotalTime>
  <Words>153</Words>
  <Application>Microsoft Macintosh PowerPoint</Application>
  <PresentationFormat>Diavoorstelling (4:3)</PresentationFormat>
  <Paragraphs>23</Paragraphs>
  <Slides>15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Calibri</vt:lpstr>
      <vt:lpstr>Chalkboard</vt:lpstr>
      <vt:lpstr>Chalkduster</vt:lpstr>
      <vt:lpstr>Comic Sans MS</vt:lpstr>
      <vt:lpstr>Palatino Linotype</vt:lpstr>
      <vt:lpstr>Wingdings</vt:lpstr>
      <vt:lpstr>Fundamenteel</vt:lpstr>
      <vt:lpstr>Aardrijkskunde!</vt:lpstr>
      <vt:lpstr>Allemaal Aardrijkskunde!</vt:lpstr>
      <vt:lpstr>Basisvragen in de  Aardrijkskunde:</vt:lpstr>
      <vt:lpstr>Oké!  Bekijk de volgende plaatjes en probeer de basisvragen te beantwoorden!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Egbert Mone</dc:creator>
  <cp:lastModifiedBy>Egbert Moné</cp:lastModifiedBy>
  <cp:revision>142</cp:revision>
  <dcterms:created xsi:type="dcterms:W3CDTF">2015-09-09T20:27:55Z</dcterms:created>
  <dcterms:modified xsi:type="dcterms:W3CDTF">2020-09-03T06:41:43Z</dcterms:modified>
</cp:coreProperties>
</file>