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1"/>
  </p:sldMasterIdLst>
  <p:notesMasterIdLst>
    <p:notesMasterId r:id="rId39"/>
  </p:notesMasterIdLst>
  <p:sldIdLst>
    <p:sldId id="292" r:id="rId2"/>
    <p:sldId id="281" r:id="rId3"/>
    <p:sldId id="277" r:id="rId4"/>
    <p:sldId id="293" r:id="rId5"/>
    <p:sldId id="294" r:id="rId6"/>
    <p:sldId id="295" r:id="rId7"/>
    <p:sldId id="296" r:id="rId8"/>
    <p:sldId id="297" r:id="rId9"/>
    <p:sldId id="298" r:id="rId10"/>
    <p:sldId id="300" r:id="rId11"/>
    <p:sldId id="301" r:id="rId12"/>
    <p:sldId id="302" r:id="rId13"/>
    <p:sldId id="303" r:id="rId14"/>
    <p:sldId id="304" r:id="rId15"/>
    <p:sldId id="305" r:id="rId16"/>
    <p:sldId id="306"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33" autoAdjust="0"/>
  </p:normalViewPr>
  <p:slideViewPr>
    <p:cSldViewPr>
      <p:cViewPr varScale="1">
        <p:scale>
          <a:sx n="108" d="100"/>
          <a:sy n="108" d="100"/>
        </p:scale>
        <p:origin x="132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7-12-2018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err="1">
                <a:solidFill>
                  <a:schemeClr val="tx1"/>
                </a:solidFill>
                <a:latin typeface="+mn-lt"/>
                <a:ea typeface="+mn-ea"/>
                <a:cs typeface="+mn-cs"/>
              </a:rPr>
              <a:t>Stromboli</a:t>
            </a:r>
            <a:r>
              <a:rPr lang="nl-NL" sz="1200" b="0" i="0" u="none" strike="noStrike" kern="1200" baseline="0" dirty="0">
                <a:solidFill>
                  <a:schemeClr val="tx1"/>
                </a:solidFill>
                <a:latin typeface="+mn-lt"/>
                <a:ea typeface="+mn-ea"/>
                <a:cs typeface="+mn-cs"/>
              </a:rPr>
              <a:t>: een eiland en een vulkaan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a:t>
            </a:fld>
            <a:endParaRPr lang="nl-NL"/>
          </a:p>
        </p:txBody>
      </p:sp>
    </p:spTree>
    <p:extLst>
      <p:ext uri="{BB962C8B-B14F-4D97-AF65-F5344CB8AC3E}">
        <p14:creationId xmlns:p14="http://schemas.microsoft.com/office/powerpoint/2010/main" val="3625643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1893942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Tektoniek in het</a:t>
            </a:r>
            <a:r>
              <a:rPr lang="nl-NL" baseline="0" dirty="0"/>
              <a:t> oostelijke Middellandse Zeegebied</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104486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Afbeelding: Aardbeving</a:t>
            </a:r>
            <a:r>
              <a:rPr lang="nl-NL" baseline="0" dirty="0"/>
              <a:t> in </a:t>
            </a:r>
            <a:r>
              <a:rPr lang="nl-NL" baseline="0" dirty="0" err="1"/>
              <a:t>Izmit</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3289037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positie</a:t>
            </a:r>
            <a:r>
              <a:rPr lang="nl-NL" baseline="0" dirty="0"/>
              <a:t> van Griekenland en Turkije 18 miljoen jaar geleden (A) en nu (B)</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47680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3598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a:t>
            </a:r>
            <a:r>
              <a:rPr lang="nl-NL" baseline="0" dirty="0"/>
              <a:t> Helleense </a:t>
            </a:r>
            <a:r>
              <a:rPr lang="nl-NL" baseline="0" dirty="0" err="1"/>
              <a:t>subductiezone</a:t>
            </a:r>
            <a:r>
              <a:rPr lang="nl-NL" baseline="0" dirty="0"/>
              <a:t> (A en B)</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59996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kaart toont meer dan 50.000 aardbevingen en trillingen in de aardkorst in Italië in de periode 2000 tot 2012.</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2202809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Afschuiving: de zwaartekracht</a:t>
            </a:r>
            <a:r>
              <a:rPr lang="nl-NL" baseline="0" dirty="0"/>
              <a:t> wint het van de druk (l) en Vier jaar na de aardbeving bij L'Aquila is het stadscentrum nog steeds verlaten en worden gebouwen nog steeds gestut (r)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3044572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Vesuvius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a:p>
        </p:txBody>
      </p:sp>
    </p:spTree>
    <p:extLst>
      <p:ext uri="{BB962C8B-B14F-4D97-AF65-F5344CB8AC3E}">
        <p14:creationId xmlns:p14="http://schemas.microsoft.com/office/powerpoint/2010/main" val="141987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Aantal geregistreerde uitbarstingen in het Middellandse Zeegebied, 9000 v.Chr. - 2000 </a:t>
            </a:r>
            <a:r>
              <a:rPr lang="nl-NL" dirty="0" err="1"/>
              <a:t>n.Chr</a:t>
            </a:r>
            <a:r>
              <a:rPr lang="nl-NL" dirty="0"/>
              <a: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a:p>
        </p:txBody>
      </p:sp>
    </p:spTree>
    <p:extLst>
      <p:ext uri="{BB962C8B-B14F-4D97-AF65-F5344CB8AC3E}">
        <p14:creationId xmlns:p14="http://schemas.microsoft.com/office/powerpoint/2010/main" val="2684178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err="1">
                <a:solidFill>
                  <a:schemeClr val="tx1"/>
                </a:solidFill>
                <a:latin typeface="+mn-lt"/>
                <a:ea typeface="+mn-ea"/>
                <a:cs typeface="+mn-cs"/>
              </a:rPr>
              <a:t>Stromboli</a:t>
            </a:r>
            <a:r>
              <a:rPr lang="nl-NL" sz="1200" b="0" i="0" u="none" strike="noStrike" kern="1200" baseline="0" dirty="0">
                <a:solidFill>
                  <a:schemeClr val="tx1"/>
                </a:solidFill>
                <a:latin typeface="+mn-lt"/>
                <a:ea typeface="+mn-ea"/>
                <a:cs typeface="+mn-cs"/>
              </a:rPr>
              <a:t>: een eiland en een vulkaan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a:p>
        </p:txBody>
      </p:sp>
    </p:spTree>
    <p:extLst>
      <p:ext uri="{BB962C8B-B14F-4D97-AF65-F5344CB8AC3E}">
        <p14:creationId xmlns:p14="http://schemas.microsoft.com/office/powerpoint/2010/main" val="3742470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a:p>
        </p:txBody>
      </p:sp>
    </p:spTree>
    <p:extLst>
      <p:ext uri="{BB962C8B-B14F-4D97-AF65-F5344CB8AC3E}">
        <p14:creationId xmlns:p14="http://schemas.microsoft.com/office/powerpoint/2010/main" val="132914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rand van de </a:t>
            </a:r>
            <a:r>
              <a:rPr lang="nl-NL" dirty="0" err="1"/>
              <a:t>caldeira</a:t>
            </a:r>
            <a:r>
              <a:rPr lang="nl-NL" dirty="0"/>
              <a:t> van </a:t>
            </a:r>
            <a:r>
              <a:rPr lang="nl-NL" dirty="0" err="1"/>
              <a:t>Santorini</a:t>
            </a:r>
            <a:r>
              <a:rPr lang="nl-NL" dirty="0"/>
              <a:t> is</a:t>
            </a:r>
            <a:r>
              <a:rPr lang="nl-NL" baseline="0" dirty="0"/>
              <a:t> bebouwd</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a:p>
        </p:txBody>
      </p:sp>
    </p:spTree>
    <p:extLst>
      <p:ext uri="{BB962C8B-B14F-4D97-AF65-F5344CB8AC3E}">
        <p14:creationId xmlns:p14="http://schemas.microsoft.com/office/powerpoint/2010/main" val="3683981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tektonische</a:t>
            </a:r>
            <a:r>
              <a:rPr lang="nl-NL" baseline="0" dirty="0"/>
              <a:t> situatie van </a:t>
            </a:r>
            <a:r>
              <a:rPr lang="nl-NL" baseline="0" dirty="0" err="1"/>
              <a:t>Santorini</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a:p>
        </p:txBody>
      </p:sp>
    </p:spTree>
    <p:extLst>
      <p:ext uri="{BB962C8B-B14F-4D97-AF65-F5344CB8AC3E}">
        <p14:creationId xmlns:p14="http://schemas.microsoft.com/office/powerpoint/2010/main" val="1519275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rand van de </a:t>
            </a:r>
            <a:r>
              <a:rPr lang="nl-NL" dirty="0" err="1"/>
              <a:t>caldeira</a:t>
            </a:r>
            <a:r>
              <a:rPr lang="nl-NL" dirty="0"/>
              <a:t> van </a:t>
            </a:r>
            <a:r>
              <a:rPr lang="nl-NL" dirty="0" err="1"/>
              <a:t>Santorini</a:t>
            </a:r>
            <a:r>
              <a:rPr lang="nl-NL" dirty="0"/>
              <a:t> is bebouwd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a:p>
        </p:txBody>
      </p:sp>
    </p:spTree>
    <p:extLst>
      <p:ext uri="{BB962C8B-B14F-4D97-AF65-F5344CB8AC3E}">
        <p14:creationId xmlns:p14="http://schemas.microsoft.com/office/powerpoint/2010/main" val="1461073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Helleense</a:t>
            </a:r>
            <a:r>
              <a:rPr lang="nl-NL" baseline="0" dirty="0"/>
              <a:t> </a:t>
            </a:r>
            <a:r>
              <a:rPr lang="nl-NL" baseline="0" dirty="0" err="1"/>
              <a:t>subductiezone</a:t>
            </a:r>
            <a:r>
              <a:rPr lang="nl-NL" baseline="0" dirty="0"/>
              <a:t> (l) en d</a:t>
            </a:r>
            <a:r>
              <a:rPr lang="nl-NL" dirty="0"/>
              <a:t>e tektonische</a:t>
            </a:r>
            <a:r>
              <a:rPr lang="nl-NL" baseline="0" dirty="0"/>
              <a:t> situatie van </a:t>
            </a:r>
            <a:r>
              <a:rPr lang="nl-NL" baseline="0" dirty="0" err="1"/>
              <a:t>Santorini</a:t>
            </a:r>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a:p>
        </p:txBody>
      </p:sp>
    </p:spTree>
    <p:extLst>
      <p:ext uri="{BB962C8B-B14F-4D97-AF65-F5344CB8AC3E}">
        <p14:creationId xmlns:p14="http://schemas.microsoft.com/office/powerpoint/2010/main" val="1406772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Vulkanisme</a:t>
            </a:r>
            <a:r>
              <a:rPr lang="nl-NL" baseline="0" dirty="0"/>
              <a:t> in Zuid-Italië</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a:p>
        </p:txBody>
      </p:sp>
    </p:spTree>
    <p:extLst>
      <p:ext uri="{BB962C8B-B14F-4D97-AF65-F5344CB8AC3E}">
        <p14:creationId xmlns:p14="http://schemas.microsoft.com/office/powerpoint/2010/main" val="1661522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Tufsteen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a:p>
        </p:txBody>
      </p:sp>
    </p:spTree>
    <p:extLst>
      <p:ext uri="{BB962C8B-B14F-4D97-AF65-F5344CB8AC3E}">
        <p14:creationId xmlns:p14="http://schemas.microsoft.com/office/powerpoint/2010/main" val="735259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De voor basalt kenmerkende zeshoekige vorm is goed zichtbaar in de Alcantarakloof op Sicilië, Italië</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a:p>
        </p:txBody>
      </p:sp>
    </p:spTree>
    <p:extLst>
      <p:ext uri="{BB962C8B-B14F-4D97-AF65-F5344CB8AC3E}">
        <p14:creationId xmlns:p14="http://schemas.microsoft.com/office/powerpoint/2010/main" val="2928827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Moskou aan zee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a:p>
        </p:txBody>
      </p:sp>
    </p:spTree>
    <p:extLst>
      <p:ext uri="{BB962C8B-B14F-4D97-AF65-F5344CB8AC3E}">
        <p14:creationId xmlns:p14="http://schemas.microsoft.com/office/powerpoint/2010/main" val="459288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Aantal toeristen per kilometer</a:t>
            </a:r>
            <a:r>
              <a:rPr lang="nl-NL" baseline="0" dirty="0"/>
              <a:t> kust gedurende het hoogseizoen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a:p>
        </p:txBody>
      </p:sp>
    </p:spTree>
    <p:extLst>
      <p:ext uri="{BB962C8B-B14F-4D97-AF65-F5344CB8AC3E}">
        <p14:creationId xmlns:p14="http://schemas.microsoft.com/office/powerpoint/2010/main" val="1532483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Aardbeving</a:t>
            </a:r>
            <a:r>
              <a:rPr lang="nl-NL" baseline="0" dirty="0"/>
              <a:t> in </a:t>
            </a:r>
            <a:r>
              <a:rPr lang="nl-NL" baseline="0" dirty="0" err="1"/>
              <a:t>Izmit</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a:p>
        </p:txBody>
      </p:sp>
    </p:spTree>
    <p:extLst>
      <p:ext uri="{BB962C8B-B14F-4D97-AF65-F5344CB8AC3E}">
        <p14:creationId xmlns:p14="http://schemas.microsoft.com/office/powerpoint/2010/main" val="2430474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volgebouwde kustlijn van Monte Carlo</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a:p>
        </p:txBody>
      </p:sp>
    </p:spTree>
    <p:extLst>
      <p:ext uri="{BB962C8B-B14F-4D97-AF65-F5344CB8AC3E}">
        <p14:creationId xmlns:p14="http://schemas.microsoft.com/office/powerpoint/2010/main" val="3652226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a:p>
        </p:txBody>
      </p:sp>
    </p:spTree>
    <p:extLst>
      <p:ext uri="{BB962C8B-B14F-4D97-AF65-F5344CB8AC3E}">
        <p14:creationId xmlns:p14="http://schemas.microsoft.com/office/powerpoint/2010/main" val="1819369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Bevolkingsdichtheid en stedelijke centra in het Middellandse Zeegebied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a:p>
        </p:txBody>
      </p:sp>
    </p:spTree>
    <p:extLst>
      <p:ext uri="{BB962C8B-B14F-4D97-AF65-F5344CB8AC3E}">
        <p14:creationId xmlns:p14="http://schemas.microsoft.com/office/powerpoint/2010/main" val="2020702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a:p>
        </p:txBody>
      </p:sp>
    </p:spTree>
    <p:extLst>
      <p:ext uri="{BB962C8B-B14F-4D97-AF65-F5344CB8AC3E}">
        <p14:creationId xmlns:p14="http://schemas.microsoft.com/office/powerpoint/2010/main" val="678912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Oorzaken</a:t>
            </a:r>
            <a:r>
              <a:rPr lang="nl-NL" baseline="0" dirty="0"/>
              <a:t> van de vervuiling in de Middellandse zee</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34</a:t>
            </a:fld>
            <a:endParaRPr lang="nl-NL"/>
          </a:p>
        </p:txBody>
      </p:sp>
    </p:spTree>
    <p:extLst>
      <p:ext uri="{BB962C8B-B14F-4D97-AF65-F5344CB8AC3E}">
        <p14:creationId xmlns:p14="http://schemas.microsoft.com/office/powerpoint/2010/main" val="4113533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Een olieraffinaderij bij het </a:t>
            </a:r>
            <a:r>
              <a:rPr lang="nl-NL" sz="1200" b="0" i="0" u="none" strike="noStrike" kern="1200" baseline="0" dirty="0" err="1">
                <a:solidFill>
                  <a:schemeClr val="tx1"/>
                </a:solidFill>
                <a:latin typeface="+mn-lt"/>
                <a:ea typeface="+mn-ea"/>
                <a:cs typeface="+mn-cs"/>
              </a:rPr>
              <a:t>Étang</a:t>
            </a:r>
            <a:r>
              <a:rPr lang="nl-NL" sz="1200" b="0" i="0" u="none" strike="noStrike" kern="1200" baseline="0" dirty="0">
                <a:solidFill>
                  <a:schemeClr val="tx1"/>
                </a:solidFill>
                <a:latin typeface="+mn-lt"/>
                <a:ea typeface="+mn-ea"/>
                <a:cs typeface="+mn-cs"/>
              </a:rPr>
              <a:t> de </a:t>
            </a:r>
            <a:r>
              <a:rPr lang="nl-NL" sz="1200" b="0" i="0" u="none" strike="noStrike" kern="1200" baseline="0" dirty="0" err="1">
                <a:solidFill>
                  <a:schemeClr val="tx1"/>
                </a:solidFill>
                <a:latin typeface="+mn-lt"/>
                <a:ea typeface="+mn-ea"/>
                <a:cs typeface="+mn-cs"/>
              </a:rPr>
              <a:t>Berre</a:t>
            </a:r>
            <a:r>
              <a:rPr lang="nl-NL" sz="1200" b="0" i="0" u="none" strike="noStrike" kern="1200" baseline="0" dirty="0">
                <a:solidFill>
                  <a:schemeClr val="tx1"/>
                </a:solidFill>
                <a:latin typeface="+mn-lt"/>
                <a:ea typeface="+mn-ea"/>
                <a:cs typeface="+mn-cs"/>
              </a:rPr>
              <a:t> bij de monding van de Rhône in Frankrijk</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35</a:t>
            </a:fld>
            <a:endParaRPr lang="nl-NL"/>
          </a:p>
        </p:txBody>
      </p:sp>
    </p:spTree>
    <p:extLst>
      <p:ext uri="{BB962C8B-B14F-4D97-AF65-F5344CB8AC3E}">
        <p14:creationId xmlns:p14="http://schemas.microsoft.com/office/powerpoint/2010/main" val="3209233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36</a:t>
            </a:fld>
            <a:endParaRPr lang="nl-NL"/>
          </a:p>
        </p:txBody>
      </p:sp>
    </p:spTree>
    <p:extLst>
      <p:ext uri="{BB962C8B-B14F-4D97-AF65-F5344CB8AC3E}">
        <p14:creationId xmlns:p14="http://schemas.microsoft.com/office/powerpoint/2010/main" val="1969361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plaats en de dichtheid van illegale olielozingen in de Middellandse Zee.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37</a:t>
            </a:fld>
            <a:endParaRPr lang="nl-NL"/>
          </a:p>
        </p:txBody>
      </p:sp>
    </p:spTree>
    <p:extLst>
      <p:ext uri="{BB962C8B-B14F-4D97-AF65-F5344CB8AC3E}">
        <p14:creationId xmlns:p14="http://schemas.microsoft.com/office/powerpoint/2010/main" val="273342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In</a:t>
            </a:r>
            <a:r>
              <a:rPr lang="nl-NL" baseline="0" dirty="0"/>
              <a:t> het Middellandse Zeegebied grenzen vier platen aan elkaar.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4005015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Pangea breekt in twee stukken waardoor</a:t>
            </a:r>
            <a:r>
              <a:rPr lang="nl-NL" baseline="0" dirty="0"/>
              <a:t> de </a:t>
            </a:r>
            <a:r>
              <a:rPr lang="nl-NL" baseline="0" dirty="0" err="1"/>
              <a:t>Tethys</a:t>
            </a:r>
            <a:r>
              <a:rPr lang="nl-NL" baseline="0" dirty="0"/>
              <a:t> Oceaan ontstaat</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a:p>
        </p:txBody>
      </p:sp>
    </p:spTree>
    <p:extLst>
      <p:ext uri="{BB962C8B-B14F-4D97-AF65-F5344CB8AC3E}">
        <p14:creationId xmlns:p14="http://schemas.microsoft.com/office/powerpoint/2010/main" val="117362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verschuiving van Afrika</a:t>
            </a:r>
            <a:r>
              <a:rPr lang="nl-NL" baseline="0" dirty="0"/>
              <a:t> in de afgelopen 120 miljoen jaar in stappen van 20 miljoen jaar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1333613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276621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Door divergentie ontstaat eerst een </a:t>
            </a:r>
            <a:r>
              <a:rPr lang="nl-NL" dirty="0" err="1"/>
              <a:t>riftzone</a:t>
            </a:r>
            <a:r>
              <a:rPr lang="nl-NL" dirty="0"/>
              <a:t> en later een oceaan.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30172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Beweging</a:t>
            </a:r>
            <a:r>
              <a:rPr lang="nl-NL" baseline="0" dirty="0"/>
              <a:t>en van de Arabische plaat en Turkije</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295685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26FAEB-EEDC-4376-806C-7A04BAA2332B}" type="slidenum">
              <a:rPr lang="en-US" altLang="nl-NL">
                <a:solidFill>
                  <a:srgbClr val="000000"/>
                </a:solidFill>
              </a:rPr>
              <a:pPr/>
              <a:t>‹nr.›</a:t>
            </a:fld>
            <a:endParaRPr lang="en-US" altLang="nl-NL">
              <a:solidFill>
                <a:srgbClr val="000000"/>
              </a:solidFill>
            </a:endParaRPr>
          </a:p>
        </p:txBody>
      </p:sp>
    </p:spTree>
    <p:extLst>
      <p:ext uri="{BB962C8B-B14F-4D97-AF65-F5344CB8AC3E}">
        <p14:creationId xmlns:p14="http://schemas.microsoft.com/office/powerpoint/2010/main" val="15488735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5D376ECA-0E6F-46B7-BCE9-CB89F09907F8}" type="slidenum">
              <a:rPr lang="en-US" altLang="nl-NL">
                <a:solidFill>
                  <a:srgbClr val="000000"/>
                </a:solidFill>
              </a:rPr>
              <a:pPr eaLnBrk="0" fontAlgn="base" hangingPunct="0">
                <a:spcBef>
                  <a:spcPct val="0"/>
                </a:spcBef>
                <a:spcAft>
                  <a:spcPct val="0"/>
                </a:spcAft>
              </a:pPr>
              <a:t>‹nr.›</a:t>
            </a:fld>
            <a:endParaRPr lang="en-US" altLang="nl-NL">
              <a:solidFill>
                <a:srgbClr val="000000"/>
              </a:solidFill>
            </a:endParaRPr>
          </a:p>
        </p:txBody>
      </p:sp>
    </p:spTree>
    <p:extLst>
      <p:ext uri="{BB962C8B-B14F-4D97-AF65-F5344CB8AC3E}">
        <p14:creationId xmlns:p14="http://schemas.microsoft.com/office/powerpoint/2010/main" val="3274025181"/>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 Op de grens van continenten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536" y="1048894"/>
            <a:ext cx="9756576" cy="65043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Arabische plaat</a:t>
            </a:r>
          </a:p>
          <a:p>
            <a:pPr>
              <a:spcAft>
                <a:spcPts val="0"/>
              </a:spcAft>
              <a:buFont typeface="Wingdings" panose="05000000000000000000" pitchFamily="2" charset="2"/>
              <a:buChar char="§"/>
            </a:pPr>
            <a:r>
              <a:rPr lang="nl-NL" sz="2400" dirty="0">
                <a:latin typeface="Calibri" panose="020F0502020204030204" pitchFamily="34" charset="0"/>
              </a:rPr>
              <a:t>De Dode </a:t>
            </a:r>
            <a:r>
              <a:rPr lang="nl-NL" sz="2400" dirty="0" err="1">
                <a:latin typeface="Calibri" panose="020F0502020204030204" pitchFamily="34" charset="0"/>
              </a:rPr>
              <a:t>Zeebreuk</a:t>
            </a:r>
            <a:r>
              <a:rPr lang="nl-NL" sz="2400" dirty="0">
                <a:latin typeface="Calibri" panose="020F0502020204030204" pitchFamily="34" charset="0"/>
              </a:rPr>
              <a:t> zet zich naar het zuiden via de Rode Zee voort in de grote Afrikaanse Slenk. </a:t>
            </a:r>
          </a:p>
          <a:p>
            <a:pPr marL="0" indent="-360000">
              <a:spcAft>
                <a:spcPts val="0"/>
              </a:spcAft>
              <a:buNone/>
              <a:tabLst>
                <a:tab pos="360363" algn="l"/>
              </a:tabLst>
            </a:pPr>
            <a:r>
              <a:rPr lang="nl-NL" sz="2400" dirty="0">
                <a:latin typeface="Calibri" panose="020F0502020204030204" pitchFamily="34" charset="0"/>
              </a:rPr>
              <a:t>	Een slenk of een </a:t>
            </a:r>
            <a:r>
              <a:rPr lang="nl-NL" sz="2400" dirty="0" err="1">
                <a:latin typeface="Calibri" panose="020F0502020204030204" pitchFamily="34" charset="0"/>
              </a:rPr>
              <a:t>rift</a:t>
            </a:r>
            <a:r>
              <a:rPr lang="nl-NL" sz="2400" dirty="0">
                <a:latin typeface="Calibri" panose="020F0502020204030204" pitchFamily="34" charset="0"/>
              </a:rPr>
              <a:t> is een langs een breuk gedaald deel van de 	aardkorst. Dit langgerekte dalingsgebied wordt steeds breder 	en zal ook na verloop van lange tijd in een nieuwe zee 	veranderen. Langs deze slenk komen veel vulkanen voor, zoals 	de Kilimanjaro.</a:t>
            </a:r>
          </a:p>
          <a:p>
            <a:pPr marL="0" indent="0">
              <a:spcAft>
                <a:spcPts val="0"/>
              </a:spcAft>
              <a:buNone/>
            </a:pPr>
            <a:endParaRPr lang="nl-NL"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4086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278104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Breuklijnen in Turkije</a:t>
            </a:r>
            <a:endParaRPr lang="nl-NL" sz="24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Sterkste en gevaarlijkste aardbevingen van het hele Middellandse Zeegebied. </a:t>
            </a:r>
          </a:p>
          <a:p>
            <a:pPr lvl="0">
              <a:spcBef>
                <a:spcPts val="60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Seismisch zeer actief gebied op de grens van vier platen.</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783" y="3236117"/>
            <a:ext cx="5250160" cy="2937990"/>
          </a:xfrm>
          <a:prstGeom prst="rect">
            <a:avLst/>
          </a:prstGeom>
        </p:spPr>
      </p:pic>
      <p:sp>
        <p:nvSpPr>
          <p:cNvPr id="3" name="Tekstvak 2"/>
          <p:cNvSpPr txBox="1"/>
          <p:nvPr/>
        </p:nvSpPr>
        <p:spPr>
          <a:xfrm>
            <a:off x="4506" y="2996952"/>
            <a:ext cx="3426296" cy="3416320"/>
          </a:xfrm>
          <a:prstGeom prst="rect">
            <a:avLst/>
          </a:prstGeom>
          <a:noFill/>
        </p:spPr>
        <p:txBody>
          <a:bodyPr wrap="square" lIns="360000" rtlCol="0">
            <a:spAutoFit/>
          </a:bodyPr>
          <a:lstStyle/>
          <a:p>
            <a:pPr marL="354013" lvl="0" indent="-354013">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Arabische plaat duwt de Anatolische plaat langs de Noord-Anatolische breuklijn in westelijke richting. Deze verschuivingen veroorzaken aardbevingen.</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2894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Breuklijnen in Turkije</a:t>
            </a:r>
            <a:endParaRPr lang="nl-NL" sz="24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Op 40% van het oppervlak van Turkije komen aardbevingen voor.</a:t>
            </a:r>
          </a:p>
          <a:p>
            <a:pPr lvl="0">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600 aardbevingen (40 ernstig) langs de Noord-Anatolische breuklijn in de twintigste eeuw</a:t>
            </a:r>
          </a:p>
          <a:p>
            <a:pPr lvl="0">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hypocentra vaak ondiep, tussen 10 en 30 km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a:t>
            </a:r>
          </a:p>
          <a:p>
            <a:pPr marL="0" lvl="0" indent="0">
              <a:spcAft>
                <a:spcPts val="0"/>
              </a:spcAft>
              <a:buNone/>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verwoestende gevolgen</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
            </a:pPr>
            <a:endParaRPr lang="nl-NL" sz="2400" dirty="0">
              <a:latin typeface="Calibri" panose="020F0502020204030204" pitchFamily="34" charset="0"/>
            </a:endParaRPr>
          </a:p>
          <a:p>
            <a:pPr marL="0" indent="0">
              <a:spcAft>
                <a:spcPts val="0"/>
              </a:spcAft>
              <a:buNone/>
            </a:pPr>
            <a:endParaRPr lang="nl-NL" sz="2400" dirty="0">
              <a:latin typeface="Times New Roman" panose="02020603050405020304" pitchFamily="18" charset="0"/>
              <a:ea typeface="Times New Roman" panose="02020603050405020304" pitchFamily="18" charset="0"/>
            </a:endParaRPr>
          </a:p>
        </p:txBody>
      </p:sp>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65818" y="4077072"/>
            <a:ext cx="3863016" cy="2341422"/>
          </a:xfrm>
          <a:prstGeom prst="rect">
            <a:avLst/>
          </a:prstGeom>
        </p:spPr>
      </p:pic>
    </p:spTree>
    <p:extLst>
      <p:ext uri="{BB962C8B-B14F-4D97-AF65-F5344CB8AC3E}">
        <p14:creationId xmlns:p14="http://schemas.microsoft.com/office/powerpoint/2010/main" val="172345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385192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Breuklijnen in Turkije</a:t>
            </a:r>
            <a:endParaRPr lang="nl-NL" sz="24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Door de verschuiving van de Arabische plaat liggen Griekenland, Bulgarije, Macedonië veel westelijker dan vroeger en Griekenland is in elkaar geduwd. </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
            </a:pPr>
            <a:endParaRPr lang="nl-NL" sz="2400" dirty="0">
              <a:latin typeface="Calibri" panose="020F0502020204030204" pitchFamily="34" charset="0"/>
            </a:endParaRPr>
          </a:p>
          <a:p>
            <a:pPr marL="0" indent="0">
              <a:spcAft>
                <a:spcPts val="0"/>
              </a:spcAft>
              <a:buNone/>
            </a:pPr>
            <a:endParaRPr lang="nl-NL" sz="2400" dirty="0">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707" y="1196752"/>
            <a:ext cx="4859293" cy="5589240"/>
          </a:xfrm>
          <a:prstGeom prst="rect">
            <a:avLst/>
          </a:prstGeom>
        </p:spPr>
      </p:pic>
      <p:sp>
        <p:nvSpPr>
          <p:cNvPr id="3" name="Tekstvak 2">
            <a:extLst>
              <a:ext uri="{FF2B5EF4-FFF2-40B4-BE49-F238E27FC236}">
                <a16:creationId xmlns:a16="http://schemas.microsoft.com/office/drawing/2014/main" id="{E140F2CD-FAE6-4FB2-9BE1-92D2D445B34A}"/>
              </a:ext>
            </a:extLst>
          </p:cNvPr>
          <p:cNvSpPr txBox="1"/>
          <p:nvPr/>
        </p:nvSpPr>
        <p:spPr>
          <a:xfrm>
            <a:off x="1619672" y="6324327"/>
            <a:ext cx="2592288" cy="461665"/>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De positie van Griekenland en Turkije 18 miljoen jaar geleden (A) en nu (B)</a:t>
            </a:r>
          </a:p>
        </p:txBody>
      </p:sp>
    </p:spTree>
    <p:extLst>
      <p:ext uri="{BB962C8B-B14F-4D97-AF65-F5344CB8AC3E}">
        <p14:creationId xmlns:p14="http://schemas.microsoft.com/office/powerpoint/2010/main" val="1649566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aarde beeft in het Middellandse Zeegebied</a:t>
            </a:r>
            <a:endParaRPr lang="nl-NL" sz="24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Veel aardbevingen en vulkaanuitbarstingen in oostelijke deel</a:t>
            </a:r>
          </a:p>
          <a:p>
            <a:pPr marL="400050" lvl="1" indent="0">
              <a:spcBef>
                <a:spcPts val="6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De tektoniek is erg ingewikkeld: </a:t>
            </a:r>
          </a:p>
          <a:p>
            <a:pPr marL="400050" lvl="1" indent="0">
              <a:spcBef>
                <a:spcPts val="6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vier grote(re) platen, maar ook kleinere platen (micro-platen). De microplaten zijn afgebroken delen van de Afrikaanse of van de Euraziatische plaat. Ze bewegen met verschillende snelheden in uiteenlopende richtingen. </a:t>
            </a:r>
          </a:p>
        </p:txBody>
      </p:sp>
    </p:spTree>
    <p:extLst>
      <p:ext uri="{BB962C8B-B14F-4D97-AF65-F5344CB8AC3E}">
        <p14:creationId xmlns:p14="http://schemas.microsoft.com/office/powerpoint/2010/main" val="351630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aarde beeft</a:t>
            </a:r>
          </a:p>
          <a:p>
            <a:pPr marL="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De Afrikaanse plaat beweegt noordwaarts en de Europese plaat zuidwaarts. Er vindt </a:t>
            </a:r>
            <a:r>
              <a:rPr lang="nl-NL" sz="2400" dirty="0" err="1">
                <a:latin typeface="Calibri" panose="020F0502020204030204" pitchFamily="34" charset="0"/>
                <a:ea typeface="Times New Roman" panose="02020603050405020304" pitchFamily="18" charset="0"/>
                <a:cs typeface="Calibri" panose="020F0502020204030204" pitchFamily="34" charset="0"/>
              </a:rPr>
              <a:t>subductie</a:t>
            </a:r>
            <a:r>
              <a:rPr lang="nl-NL" sz="2400" dirty="0">
                <a:latin typeface="Calibri" panose="020F0502020204030204" pitchFamily="34" charset="0"/>
                <a:ea typeface="Times New Roman" panose="02020603050405020304" pitchFamily="18" charset="0"/>
                <a:cs typeface="Calibri" panose="020F0502020204030204" pitchFamily="34" charset="0"/>
              </a:rPr>
              <a:t> plaats bij de zgn. Helleense Boog.</a:t>
            </a:r>
            <a:endParaRPr lang="nl-NL" sz="2400" dirty="0">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732" y="3068960"/>
            <a:ext cx="8104537" cy="3549787"/>
          </a:xfrm>
          <a:prstGeom prst="rect">
            <a:avLst/>
          </a:prstGeom>
        </p:spPr>
      </p:pic>
    </p:spTree>
    <p:extLst>
      <p:ext uri="{BB962C8B-B14F-4D97-AF65-F5344CB8AC3E}">
        <p14:creationId xmlns:p14="http://schemas.microsoft.com/office/powerpoint/2010/main" val="231243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4283968" cy="5301328"/>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aarde beeft</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Aan de oostkust van Italië ligt ook een </a:t>
            </a:r>
            <a:r>
              <a:rPr lang="nl-NL" sz="2400" dirty="0" err="1">
                <a:latin typeface="Calibri" panose="020F0502020204030204" pitchFamily="34" charset="0"/>
                <a:ea typeface="Times New Roman" panose="02020603050405020304" pitchFamily="18" charset="0"/>
                <a:cs typeface="Calibri" panose="020F0502020204030204" pitchFamily="34" charset="0"/>
              </a:rPr>
              <a:t>subductiezone</a:t>
            </a:r>
            <a:r>
              <a:rPr lang="nl-NL" sz="2400" dirty="0">
                <a:latin typeface="Calibri" panose="020F0502020204030204" pitchFamily="34" charset="0"/>
                <a:ea typeface="Times New Roman" panose="02020603050405020304" pitchFamily="18" charset="0"/>
                <a:cs typeface="Calibri" panose="020F0502020204030204" pitchFamily="34" charset="0"/>
              </a:rPr>
              <a:t>. De </a:t>
            </a:r>
            <a:r>
              <a:rPr lang="nl-NL" sz="2400" dirty="0" err="1">
                <a:latin typeface="Calibri" panose="020F0502020204030204" pitchFamily="34" charset="0"/>
                <a:ea typeface="Times New Roman" panose="02020603050405020304" pitchFamily="18" charset="0"/>
                <a:cs typeface="Calibri" panose="020F0502020204030204" pitchFamily="34" charset="0"/>
              </a:rPr>
              <a:t>Apulische</a:t>
            </a:r>
            <a:r>
              <a:rPr lang="nl-NL" sz="2400" dirty="0">
                <a:latin typeface="Calibri" panose="020F0502020204030204" pitchFamily="34" charset="0"/>
                <a:ea typeface="Times New Roman" panose="02020603050405020304" pitchFamily="18" charset="0"/>
                <a:cs typeface="Calibri" panose="020F0502020204030204" pitchFamily="34" charset="0"/>
              </a:rPr>
              <a:t> microplaat beweegt onder de </a:t>
            </a:r>
            <a:r>
              <a:rPr lang="nl-NL" sz="2400" dirty="0" err="1">
                <a:latin typeface="Calibri" panose="020F0502020204030204" pitchFamily="34" charset="0"/>
                <a:ea typeface="Times New Roman" panose="02020603050405020304" pitchFamily="18" charset="0"/>
                <a:cs typeface="Calibri" panose="020F0502020204030204" pitchFamily="34" charset="0"/>
              </a:rPr>
              <a:t>Tyrrheense</a:t>
            </a:r>
            <a:r>
              <a:rPr lang="nl-NL" sz="2400" dirty="0">
                <a:latin typeface="Calibri" panose="020F0502020204030204" pitchFamily="34" charset="0"/>
                <a:ea typeface="Times New Roman" panose="02020603050405020304" pitchFamily="18" charset="0"/>
                <a:cs typeface="Calibri" panose="020F0502020204030204" pitchFamily="34" charset="0"/>
              </a:rPr>
              <a:t> microplaat, waardoor aardbevingen ontstaan. Aan de rand van de bovenliggende plaat ontstonden de Apennijnen door het samendrukken van de aardkorst en het ‘afschrapen’ van de onderduikende plaat.</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latin typeface="Calibri" panose="020F0502020204030204" pitchFamily="34" charset="0"/>
            </a:endParaRPr>
          </a:p>
          <a:p>
            <a:pPr marL="0" indent="0">
              <a:spcAft>
                <a:spcPts val="0"/>
              </a:spcAft>
              <a:buNone/>
            </a:pPr>
            <a:endParaRPr lang="nl-NL" sz="2400" dirty="0">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484784"/>
            <a:ext cx="4159609" cy="4833320"/>
          </a:xfrm>
          <a:prstGeom prst="rect">
            <a:avLst/>
          </a:prstGeom>
        </p:spPr>
      </p:pic>
      <p:sp>
        <p:nvSpPr>
          <p:cNvPr id="3" name="Tekstvak 2">
            <a:extLst>
              <a:ext uri="{FF2B5EF4-FFF2-40B4-BE49-F238E27FC236}">
                <a16:creationId xmlns:a16="http://schemas.microsoft.com/office/drawing/2014/main" id="{FAFA1894-4698-4DF6-B69C-8DC9818C16B1}"/>
              </a:ext>
            </a:extLst>
          </p:cNvPr>
          <p:cNvSpPr txBox="1"/>
          <p:nvPr/>
        </p:nvSpPr>
        <p:spPr>
          <a:xfrm>
            <a:off x="4572000" y="6318104"/>
            <a:ext cx="4032448" cy="461665"/>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Meer dan 50.000 aardbevingen en trillingen in de aardkorst in Italië in de periode 2000 tot 2012</a:t>
            </a:r>
          </a:p>
        </p:txBody>
      </p:sp>
    </p:spTree>
    <p:extLst>
      <p:ext uri="{BB962C8B-B14F-4D97-AF65-F5344CB8AC3E}">
        <p14:creationId xmlns:p14="http://schemas.microsoft.com/office/powerpoint/2010/main" val="306672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aarde beeft</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Aardbeving kunnen ook ontstaan door afschuiving. Dat gebeurt in de Apennijnen. De zwaartekracht wint het daarbij van de druk en veroorzaakt aardbevingen in Midden-Italië.</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aardbevingen in 2009 (L’Aquila) en in 2009 en 2016 in Midden-Italië zijn door afschuiving ontstaan.</a:t>
            </a:r>
            <a:endParaRPr lang="nl-NL" sz="2400" dirty="0">
              <a:latin typeface="Calibri" panose="020F0502020204030204" pitchFamily="34" charset="0"/>
            </a:endParaRPr>
          </a:p>
          <a:p>
            <a:pPr marL="0" indent="0">
              <a:spcAft>
                <a:spcPts val="0"/>
              </a:spcAft>
              <a:buNone/>
            </a:pPr>
            <a:endParaRPr lang="nl-NL" sz="2400" dirty="0">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717032"/>
            <a:ext cx="4463988" cy="2975992"/>
          </a:xfrm>
          <a:prstGeom prst="rect">
            <a:avLst/>
          </a:prstGeom>
        </p:spPr>
      </p:pic>
      <p:pic>
        <p:nvPicPr>
          <p:cNvPr id="3" name="Afbeelding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986" y="4005064"/>
            <a:ext cx="3660482" cy="1762888"/>
          </a:xfrm>
          <a:prstGeom prst="rect">
            <a:avLst/>
          </a:prstGeom>
        </p:spPr>
      </p:pic>
    </p:spTree>
    <p:extLst>
      <p:ext uri="{BB962C8B-B14F-4D97-AF65-F5344CB8AC3E}">
        <p14:creationId xmlns:p14="http://schemas.microsoft.com/office/powerpoint/2010/main" val="1962457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a:spcAft>
                <a:spcPts val="0"/>
              </a:spcAft>
            </a:pPr>
            <a:r>
              <a:rPr lang="nl-NL" sz="2400" dirty="0">
                <a:latin typeface="Calibri" panose="020F0502020204030204" pitchFamily="34" charset="0"/>
                <a:ea typeface="Times New Roman" panose="02020603050405020304" pitchFamily="18" charset="0"/>
                <a:cs typeface="Calibri" panose="020F0502020204030204" pitchFamily="34" charset="0"/>
              </a:rPr>
              <a:t>Hoe is het vulkanisme in het Middellandse Zeegebied ontstaan?</a:t>
            </a:r>
            <a:endParaRPr lang="nl-NL" sz="2400" dirty="0">
              <a:latin typeface="Times New Roman" panose="02020603050405020304" pitchFamily="18" charset="0"/>
              <a:ea typeface="Times New Roman" panose="02020603050405020304" pitchFamily="18" charset="0"/>
            </a:endParaRPr>
          </a:p>
          <a:p>
            <a:pPr>
              <a:spcAft>
                <a:spcPts val="0"/>
              </a:spcAft>
            </a:pPr>
            <a:r>
              <a:rPr lang="nl-NL" sz="2400" dirty="0">
                <a:latin typeface="Calibri" panose="020F0502020204030204" pitchFamily="34" charset="0"/>
                <a:ea typeface="Times New Roman" panose="02020603050405020304" pitchFamily="18" charset="0"/>
                <a:cs typeface="Calibri" panose="020F0502020204030204" pitchFamily="34" charset="0"/>
              </a:rPr>
              <a:t>Wat zijn de kenmerken van het vulkanisme in het Middellandse Zeegebied?</a:t>
            </a:r>
            <a:endParaRPr lang="nl-NL" sz="2400" dirty="0">
              <a:latin typeface="Times New Roman" panose="02020603050405020304" pitchFamily="18" charset="0"/>
              <a:ea typeface="Times New Roman" panose="02020603050405020304" pitchFamily="18" charset="0"/>
            </a:endParaRPr>
          </a:p>
          <a:p>
            <a:pPr>
              <a:spcAft>
                <a:spcPts val="0"/>
              </a:spcAft>
            </a:pPr>
            <a:r>
              <a:rPr lang="nl-NL" sz="2400" dirty="0">
                <a:latin typeface="Calibri" panose="020F0502020204030204" pitchFamily="34" charset="0"/>
                <a:ea typeface="Times New Roman" panose="02020603050405020304" pitchFamily="18" charset="0"/>
                <a:cs typeface="Calibri" panose="020F0502020204030204" pitchFamily="34" charset="0"/>
              </a:rPr>
              <a:t>Welk gesteente ontstaat door vulkanisme en wat zijn de kenmerken van dit gesteente?</a:t>
            </a:r>
            <a:endParaRPr lang="nl-NL" sz="2400" dirty="0">
              <a:latin typeface="Times New Roman" panose="02020603050405020304" pitchFamily="18" charset="0"/>
              <a:ea typeface="Times New Roman" panose="02020603050405020304" pitchFamily="18" charset="0"/>
            </a:endParaRPr>
          </a:p>
          <a:p>
            <a:pPr>
              <a:spcAft>
                <a:spcPts val="0"/>
              </a:spcAft>
            </a:pPr>
            <a:r>
              <a:rPr lang="nl-NL" sz="2400" dirty="0">
                <a:latin typeface="Calibri" panose="020F0502020204030204" pitchFamily="34" charset="0"/>
                <a:ea typeface="Times New Roman" panose="02020603050405020304" pitchFamily="18" charset="0"/>
                <a:cs typeface="Calibri" panose="020F0502020204030204" pitchFamily="34" charset="0"/>
              </a:rPr>
              <a:t>Hoe kun je het ontstaan van dit gesteente verklaren?</a:t>
            </a: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4345699"/>
            <a:ext cx="3744416" cy="2496278"/>
          </a:xfrm>
          <a:prstGeom prst="rect">
            <a:avLst/>
          </a:prstGeom>
        </p:spPr>
      </p:pic>
    </p:spTree>
    <p:extLst>
      <p:ext uri="{BB962C8B-B14F-4D97-AF65-F5344CB8AC3E}">
        <p14:creationId xmlns:p14="http://schemas.microsoft.com/office/powerpoint/2010/main" val="3797599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2256" y="1073660"/>
            <a:ext cx="8676456" cy="1707268"/>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Vulkanisme in het Middellandse Zeegebied </a:t>
            </a:r>
            <a:endParaRPr lang="nl-NL" sz="2800" b="1"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Grote delen van het Middellandse Zeegebied hebben de afgelopen 65 miljoen jaar de gevolgen ondervonden van vulkanisme dat is ontstaan door platentektoniek.</a:t>
            </a: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996952"/>
            <a:ext cx="4294707" cy="3190108"/>
          </a:xfrm>
          <a:prstGeom prst="rect">
            <a:avLst/>
          </a:prstGeom>
        </p:spPr>
      </p:pic>
      <p:sp>
        <p:nvSpPr>
          <p:cNvPr id="3" name="Tekstvak 2"/>
          <p:cNvSpPr txBox="1"/>
          <p:nvPr/>
        </p:nvSpPr>
        <p:spPr>
          <a:xfrm>
            <a:off x="13832" y="2845374"/>
            <a:ext cx="4558168" cy="3493264"/>
          </a:xfrm>
          <a:prstGeom prst="rect">
            <a:avLst/>
          </a:prstGeom>
          <a:noFill/>
        </p:spPr>
        <p:txBody>
          <a:bodyPr wrap="square" lIns="360000" rtlCol="0">
            <a:spAutoFit/>
          </a:bodyPr>
          <a:lstStyle/>
          <a:p>
            <a:pPr marL="354013" lvl="0" indent="-354013">
              <a:spcBef>
                <a:spcPts val="60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vormen van de vulkanen lopen uiteen door verschil in samenstelling van magma en kracht van de uitbarsting. </a:t>
            </a:r>
          </a:p>
          <a:p>
            <a:pPr marL="354013" lvl="0" indent="-354013">
              <a:spcBef>
                <a:spcPts val="60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Tegenwoordig alleen in het oostelijke deel van het Middellandse Zeegebied actief vulkanisme, namelijk in Turkije, Griekenland en Italië.</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43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 Op de grens van continenten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Hoe bepalend zijn de platentektoniek en de (toenemende) bevolkingsdruk voor de toekomst van het Middellandse Zeegebied?</a:t>
            </a:r>
            <a:endParaRPr lang="nl-NL" sz="2000" dirty="0">
              <a:latin typeface="Times New Roman" panose="02020603050405020304" pitchFamily="18" charset="0"/>
              <a:ea typeface="Times New Roman" panose="02020603050405020304" pitchFamily="18"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3068960"/>
            <a:ext cx="9144000" cy="403244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46043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Vulkanisme op </a:t>
            </a:r>
            <a:r>
              <a:rPr lang="nl-NL" sz="2800" b="1" dirty="0" err="1">
                <a:latin typeface="Calibri" panose="020F0502020204030204" pitchFamily="34" charset="0"/>
                <a:ea typeface="Times New Roman" panose="02020603050405020304" pitchFamily="18" charset="0"/>
                <a:cs typeface="Calibri" panose="020F0502020204030204" pitchFamily="34" charset="0"/>
              </a:rPr>
              <a:t>Santorini</a:t>
            </a:r>
            <a:endParaRPr lang="nl-NL" sz="28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vulkanische gebied in het oosten van de Middellandse Zee ligt in de Egeïsche Zee en omvat de Cycladen: Griekse vulkanische eilanden ontstaan door </a:t>
            </a:r>
            <a:r>
              <a:rPr lang="nl-NL" sz="2400" dirty="0" err="1">
                <a:latin typeface="Calibri" panose="020F0502020204030204" pitchFamily="34" charset="0"/>
                <a:ea typeface="Times New Roman" panose="02020603050405020304" pitchFamily="18" charset="0"/>
                <a:cs typeface="Calibri" panose="020F0502020204030204" pitchFamily="34" charset="0"/>
              </a:rPr>
              <a:t>subductie</a:t>
            </a:r>
            <a:r>
              <a:rPr lang="nl-NL" sz="2400" dirty="0">
                <a:latin typeface="Calibri" panose="020F0502020204030204" pitchFamily="34" charset="0"/>
                <a:ea typeface="Times New Roman" panose="02020603050405020304" pitchFamily="18" charset="0"/>
                <a:cs typeface="Calibri" panose="020F0502020204030204" pitchFamily="34" charset="0"/>
              </a:rPr>
              <a:t>.</a:t>
            </a:r>
            <a:endParaRPr lang="nl-NL" sz="2000" dirty="0">
              <a:latin typeface="Calibri" panose="020F0502020204030204" pitchFamily="34" charset="0"/>
              <a:ea typeface="Times New Roman" panose="02020603050405020304" pitchFamily="18" charset="0"/>
              <a:cs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Vulkanen ontstaan door </a:t>
            </a:r>
            <a:r>
              <a:rPr lang="nl-NL" sz="2400" dirty="0" err="1">
                <a:latin typeface="Calibri" panose="020F0502020204030204" pitchFamily="34" charset="0"/>
                <a:ea typeface="Times New Roman" panose="02020603050405020304" pitchFamily="18" charset="0"/>
                <a:cs typeface="Calibri" panose="020F0502020204030204" pitchFamily="34" charset="0"/>
              </a:rPr>
              <a:t>subductie</a:t>
            </a:r>
            <a:r>
              <a:rPr lang="nl-NL" sz="2400" dirty="0">
                <a:latin typeface="Calibri" panose="020F0502020204030204" pitchFamily="34" charset="0"/>
                <a:ea typeface="Times New Roman" panose="02020603050405020304" pitchFamily="18" charset="0"/>
                <a:cs typeface="Calibri" panose="020F0502020204030204" pitchFamily="34" charset="0"/>
              </a:rPr>
              <a:t>, hebben zeer explosieve erupties.</a:t>
            </a:r>
            <a:endParaRPr lang="nl-NL"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Soms begint de uitbarsting met een vloeibaar mengsel van hete stukjes steen en hete gassen (</a:t>
            </a:r>
            <a:r>
              <a:rPr lang="nl-NL" sz="2400" dirty="0" err="1">
                <a:latin typeface="Calibri" panose="020F0502020204030204" pitchFamily="34" charset="0"/>
                <a:ea typeface="Times New Roman" panose="02020603050405020304" pitchFamily="18" charset="0"/>
                <a:cs typeface="Calibri" panose="020F0502020204030204" pitchFamily="34" charset="0"/>
              </a:rPr>
              <a:t>pyroclastische</a:t>
            </a:r>
            <a:r>
              <a:rPr lang="nl-NL" sz="2400" dirty="0">
                <a:latin typeface="Calibri" panose="020F0502020204030204" pitchFamily="34" charset="0"/>
                <a:ea typeface="Times New Roman" panose="02020603050405020304" pitchFamily="18" charset="0"/>
                <a:cs typeface="Calibri" panose="020F0502020204030204" pitchFamily="34" charset="0"/>
              </a:rPr>
              <a:t> stroom). Deze kan een snelheid van 300 km/uur bereiken. Deze wordt gevolgd door trager bewegende stromen met lava. </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Stratovulkaan ontstaat doordat lagen </a:t>
            </a:r>
            <a:r>
              <a:rPr lang="nl-NL" sz="2400" dirty="0" err="1">
                <a:latin typeface="Calibri" panose="020F0502020204030204" pitchFamily="34" charset="0"/>
                <a:ea typeface="Times New Roman" panose="02020603050405020304" pitchFamily="18" charset="0"/>
                <a:cs typeface="Calibri" panose="020F0502020204030204" pitchFamily="34" charset="0"/>
              </a:rPr>
              <a:t>pyroclastische</a:t>
            </a:r>
            <a:r>
              <a:rPr lang="nl-NL" sz="2400" dirty="0">
                <a:latin typeface="Calibri" panose="020F0502020204030204" pitchFamily="34" charset="0"/>
                <a:ea typeface="Times New Roman" panose="02020603050405020304" pitchFamily="18" charset="0"/>
                <a:cs typeface="Calibri" panose="020F0502020204030204" pitchFamily="34" charset="0"/>
              </a:rPr>
              <a:t> afzettingen en lavastromen elkaar afwisselen.</a:t>
            </a:r>
            <a:endParaRPr lang="nl-NL"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8270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Vulkanisme op </a:t>
            </a:r>
            <a:r>
              <a:rPr lang="nl-NL" sz="2800" b="1" dirty="0" err="1">
                <a:latin typeface="Calibri" panose="020F0502020204030204" pitchFamily="34" charset="0"/>
                <a:ea typeface="Times New Roman" panose="02020603050405020304" pitchFamily="18" charset="0"/>
                <a:cs typeface="Calibri" panose="020F0502020204030204" pitchFamily="34" charset="0"/>
              </a:rPr>
              <a:t>Santorini</a:t>
            </a:r>
            <a:endParaRPr lang="nl-NL" sz="28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Dak van de magmakamer (= bodem van de krater) kan instorten als vulkaan een grote hoeveelheid magma uitstoot. Er ontstaat een </a:t>
            </a:r>
            <a:r>
              <a:rPr lang="nl-NL" sz="2400" dirty="0" err="1">
                <a:latin typeface="Calibri" panose="020F0502020204030204" pitchFamily="34" charset="0"/>
                <a:ea typeface="Times New Roman" panose="02020603050405020304" pitchFamily="18" charset="0"/>
                <a:cs typeface="Calibri" panose="020F0502020204030204" pitchFamily="34" charset="0"/>
              </a:rPr>
              <a:t>caldeira</a:t>
            </a:r>
            <a:r>
              <a:rPr lang="nl-NL" sz="2400" dirty="0">
                <a:latin typeface="Calibri" panose="020F0502020204030204" pitchFamily="34" charset="0"/>
                <a:ea typeface="Times New Roman" panose="02020603050405020304" pitchFamily="18" charset="0"/>
                <a:cs typeface="Calibri" panose="020F0502020204030204" pitchFamily="34" charset="0"/>
              </a:rPr>
              <a:t>.</a:t>
            </a:r>
            <a:endParaRPr lang="nl-NL" sz="2000" dirty="0">
              <a:latin typeface="Calibri" panose="020F0502020204030204" pitchFamily="34" charset="0"/>
              <a:ea typeface="Times New Roman" panose="02020603050405020304" pitchFamily="18" charset="0"/>
              <a:cs typeface="Times New Roman" panose="02020603050405020304" pitchFamily="18" charset="0"/>
            </a:endParaRPr>
          </a:p>
          <a:p>
            <a:pPr lvl="0">
              <a:spcBef>
                <a:spcPts val="600"/>
              </a:spcBef>
              <a:spcAft>
                <a:spcPts val="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423" y="3140968"/>
            <a:ext cx="6517154" cy="3445949"/>
          </a:xfrm>
          <a:prstGeom prst="rect">
            <a:avLst/>
          </a:prstGeom>
        </p:spPr>
      </p:pic>
    </p:spTree>
    <p:extLst>
      <p:ext uri="{BB962C8B-B14F-4D97-AF65-F5344CB8AC3E}">
        <p14:creationId xmlns:p14="http://schemas.microsoft.com/office/powerpoint/2010/main" val="239025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42798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Vulkanisme op </a:t>
            </a:r>
            <a:r>
              <a:rPr lang="nl-NL" sz="2800" b="1" dirty="0" err="1">
                <a:latin typeface="Calibri" panose="020F0502020204030204" pitchFamily="34" charset="0"/>
                <a:ea typeface="Times New Roman" panose="02020603050405020304" pitchFamily="18" charset="0"/>
                <a:cs typeface="Calibri" panose="020F0502020204030204" pitchFamily="34" charset="0"/>
              </a:rPr>
              <a:t>Santorini</a:t>
            </a:r>
            <a:endParaRPr lang="nl-NL" sz="2800" dirty="0">
              <a:latin typeface="Times New Roman" panose="02020603050405020304" pitchFamily="18" charset="0"/>
              <a:ea typeface="Times New Roman" panose="02020603050405020304" pitchFamily="18" charset="0"/>
            </a:endParaRP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a:t>
            </a:r>
            <a:r>
              <a:rPr lang="nl-NL" sz="2400" dirty="0" err="1">
                <a:latin typeface="Calibri" panose="020F0502020204030204" pitchFamily="34" charset="0"/>
                <a:ea typeface="Times New Roman" panose="02020603050405020304" pitchFamily="18" charset="0"/>
                <a:cs typeface="Calibri" panose="020F0502020204030204" pitchFamily="34" charset="0"/>
              </a:rPr>
              <a:t>Santorinivulkaan</a:t>
            </a:r>
            <a:r>
              <a:rPr lang="nl-NL" sz="2400" dirty="0">
                <a:latin typeface="Calibri" panose="020F0502020204030204" pitchFamily="34" charset="0"/>
                <a:ea typeface="Times New Roman" panose="02020603050405020304" pitchFamily="18" charset="0"/>
                <a:cs typeface="Calibri" panose="020F0502020204030204" pitchFamily="34" charset="0"/>
              </a:rPr>
              <a:t> is in 1628 v. Chr. vrijwel geheel geëxplodeerd, wat waarschijnlijk een enorme tsunami veroorzaakte. Daarbij ontstond de </a:t>
            </a:r>
            <a:r>
              <a:rPr lang="nl-NL" sz="2400" dirty="0" err="1">
                <a:latin typeface="Calibri" panose="020F0502020204030204" pitchFamily="34" charset="0"/>
                <a:ea typeface="Times New Roman" panose="02020603050405020304" pitchFamily="18" charset="0"/>
                <a:cs typeface="Calibri" panose="020F0502020204030204" pitchFamily="34" charset="0"/>
              </a:rPr>
              <a:t>caldeira</a:t>
            </a:r>
            <a:r>
              <a:rPr lang="nl-NL" sz="2400" dirty="0">
                <a:latin typeface="Calibri" panose="020F0502020204030204" pitchFamily="34" charset="0"/>
                <a:ea typeface="Times New Roman" panose="02020603050405020304" pitchFamily="18" charset="0"/>
                <a:cs typeface="Calibri" panose="020F0502020204030204" pitchFamily="34" charset="0"/>
              </a:rPr>
              <a:t> (baai van </a:t>
            </a:r>
            <a:r>
              <a:rPr lang="nl-NL" sz="2400" dirty="0" err="1">
                <a:latin typeface="Calibri" panose="020F0502020204030204" pitchFamily="34" charset="0"/>
                <a:ea typeface="Times New Roman" panose="02020603050405020304" pitchFamily="18" charset="0"/>
                <a:cs typeface="Calibri" panose="020F0502020204030204" pitchFamily="34" charset="0"/>
              </a:rPr>
              <a:t>Santorini</a:t>
            </a:r>
            <a:r>
              <a:rPr lang="nl-NL" sz="2400" dirty="0">
                <a:latin typeface="Calibri" panose="020F0502020204030204" pitchFamily="34" charset="0"/>
                <a:ea typeface="Times New Roman" panose="02020603050405020304" pitchFamily="18" charset="0"/>
                <a:cs typeface="Calibri" panose="020F0502020204030204" pitchFamily="34" charset="0"/>
              </a:rPr>
              <a:t>). </a:t>
            </a:r>
          </a:p>
          <a:p>
            <a:pPr marL="0" indent="0">
              <a:spcAft>
                <a:spcPts val="0"/>
              </a:spcAft>
              <a:buNone/>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In de </a:t>
            </a:r>
            <a:r>
              <a:rPr lang="nl-NL" sz="2400" dirty="0" err="1">
                <a:latin typeface="Calibri" panose="020F0502020204030204" pitchFamily="34" charset="0"/>
                <a:ea typeface="Times New Roman" panose="02020603050405020304" pitchFamily="18" charset="0"/>
                <a:cs typeface="Calibri" panose="020F0502020204030204" pitchFamily="34" charset="0"/>
              </a:rPr>
              <a:t>caldeira</a:t>
            </a:r>
            <a:r>
              <a:rPr lang="nl-NL" sz="2400" dirty="0">
                <a:latin typeface="Calibri" panose="020F0502020204030204" pitchFamily="34" charset="0"/>
                <a:ea typeface="Times New Roman" panose="02020603050405020304" pitchFamily="18" charset="0"/>
                <a:cs typeface="Calibri" panose="020F0502020204030204" pitchFamily="34" charset="0"/>
              </a:rPr>
              <a:t> hebben zich 	twee kleine vulkanen 	gevormd, die de afgelopen 	tweeduizend jaar actief zijn 	geweest.</a:t>
            </a:r>
            <a:endParaRPr lang="nl-NL" sz="2000" dirty="0">
              <a:latin typeface="Times New Roman" panose="02020603050405020304" pitchFamily="18" charset="0"/>
              <a:ea typeface="Times New Roman" panose="02020603050405020304" pitchFamily="18"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lvl="0">
              <a:spcBef>
                <a:spcPts val="600"/>
              </a:spcBef>
              <a:spcAft>
                <a:spcPts val="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556792"/>
            <a:ext cx="3897706" cy="4913784"/>
          </a:xfrm>
          <a:prstGeom prst="rect">
            <a:avLst/>
          </a:prstGeom>
        </p:spPr>
      </p:pic>
    </p:spTree>
    <p:extLst>
      <p:ext uri="{BB962C8B-B14F-4D97-AF65-F5344CB8AC3E}">
        <p14:creationId xmlns:p14="http://schemas.microsoft.com/office/powerpoint/2010/main" val="146174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1124864"/>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Vulkanisme op </a:t>
            </a:r>
            <a:r>
              <a:rPr lang="nl-NL" sz="2800" b="1" dirty="0" err="1">
                <a:latin typeface="Calibri" panose="020F0502020204030204" pitchFamily="34" charset="0"/>
                <a:ea typeface="Times New Roman" panose="02020603050405020304" pitchFamily="18" charset="0"/>
                <a:cs typeface="Calibri" panose="020F0502020204030204" pitchFamily="34" charset="0"/>
              </a:rPr>
              <a:t>Santorini</a:t>
            </a:r>
            <a:endParaRPr lang="nl-NL" sz="2800" dirty="0">
              <a:latin typeface="Times New Roman" panose="02020603050405020304" pitchFamily="18" charset="0"/>
              <a:ea typeface="Times New Roman" panose="02020603050405020304" pitchFamily="18" charset="0"/>
            </a:endParaRPr>
          </a:p>
          <a:p>
            <a:pPr marL="0" indent="0">
              <a:spcAft>
                <a:spcPts val="0"/>
              </a:spcAft>
              <a:buNone/>
            </a:pPr>
            <a:endParaRPr lang="nl-NL" sz="2000" dirty="0">
              <a:latin typeface="Times New Roman" panose="02020603050405020304" pitchFamily="18" charset="0"/>
              <a:ea typeface="Times New Roman" panose="02020603050405020304" pitchFamily="18" charset="0"/>
            </a:endParaRPr>
          </a:p>
          <a:p>
            <a:pPr lvl="0">
              <a:spcBef>
                <a:spcPts val="600"/>
              </a:spcBef>
              <a:spcAft>
                <a:spcPts val="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636C4A97-F72D-4A89-8BBB-40BA97BFB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97" y="2060848"/>
            <a:ext cx="8609406" cy="4552228"/>
          </a:xfrm>
          <a:prstGeom prst="rect">
            <a:avLst/>
          </a:prstGeom>
        </p:spPr>
      </p:pic>
    </p:spTree>
    <p:extLst>
      <p:ext uri="{BB962C8B-B14F-4D97-AF65-F5344CB8AC3E}">
        <p14:creationId xmlns:p14="http://schemas.microsoft.com/office/powerpoint/2010/main" val="965768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499992" cy="5506917"/>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Vulkanisme op </a:t>
            </a:r>
            <a:r>
              <a:rPr lang="nl-NL" sz="2800" b="1" dirty="0" err="1">
                <a:latin typeface="Calibri" panose="020F0502020204030204" pitchFamily="34" charset="0"/>
                <a:ea typeface="Times New Roman" panose="02020603050405020304" pitchFamily="18" charset="0"/>
                <a:cs typeface="Calibri" panose="020F0502020204030204" pitchFamily="34" charset="0"/>
              </a:rPr>
              <a:t>Santorini</a:t>
            </a:r>
            <a:endParaRPr lang="nl-NL" sz="2800" dirty="0">
              <a:latin typeface="Times New Roman" panose="02020603050405020304" pitchFamily="18" charset="0"/>
              <a:ea typeface="Times New Roman" panose="02020603050405020304" pitchFamily="18"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marL="0" lvl="0" indent="0">
              <a:spcBef>
                <a:spcPts val="600"/>
              </a:spcBef>
              <a:spcAft>
                <a:spcPts val="0"/>
              </a:spcAft>
              <a:buNone/>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37B4BFD0-12D7-4696-A2BE-AD942597F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95" y="2348880"/>
            <a:ext cx="8606411" cy="3769608"/>
          </a:xfrm>
          <a:prstGeom prst="rect">
            <a:avLst/>
          </a:prstGeom>
        </p:spPr>
      </p:pic>
    </p:spTree>
    <p:extLst>
      <p:ext uri="{BB962C8B-B14F-4D97-AF65-F5344CB8AC3E}">
        <p14:creationId xmlns:p14="http://schemas.microsoft.com/office/powerpoint/2010/main" val="1222563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28396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Vulkanisme in Italië</a:t>
            </a:r>
            <a:endParaRPr lang="nl-NL" sz="24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Italiaanse vulkanen liggen aan de westkant van de Apennijnen. </a:t>
            </a:r>
          </a:p>
          <a:p>
            <a:pPr lvl="0">
              <a:spcBef>
                <a:spcPts val="60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Vulkanisme begon ongeveer 65 miljoen jaar geleden in het midden van Italië en heeft zich daarna zuidwaarts verplaatst.</a:t>
            </a:r>
          </a:p>
          <a:p>
            <a:pPr lvl="0">
              <a:spcBef>
                <a:spcPts val="60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Er is sprake van </a:t>
            </a:r>
            <a:r>
              <a:rPr lang="nl-NL" sz="2400" dirty="0" err="1">
                <a:latin typeface="Calibri" panose="020F0502020204030204" pitchFamily="34" charset="0"/>
                <a:ea typeface="Times New Roman" panose="02020603050405020304" pitchFamily="18" charset="0"/>
                <a:cs typeface="Calibri" panose="020F0502020204030204" pitchFamily="34" charset="0"/>
              </a:rPr>
              <a:t>subductie</a:t>
            </a:r>
            <a:r>
              <a:rPr lang="nl-NL" sz="2400" dirty="0">
                <a:latin typeface="Calibri" panose="020F0502020204030204" pitchFamily="34" charset="0"/>
                <a:ea typeface="Times New Roman" panose="02020603050405020304" pitchFamily="18" charset="0"/>
                <a:cs typeface="Calibri" panose="020F0502020204030204" pitchFamily="34" charset="0"/>
              </a:rPr>
              <a:t>.</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spcBef>
                <a:spcPts val="600"/>
              </a:spcBef>
              <a:spcAft>
                <a:spcPts val="0"/>
              </a:spcAft>
              <a:buNone/>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lvl="0">
              <a:spcBef>
                <a:spcPts val="600"/>
              </a:spcBef>
              <a:spcAft>
                <a:spcPts val="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1007" y="1048894"/>
            <a:ext cx="4561473" cy="5702438"/>
          </a:xfrm>
          <a:prstGeom prst="rect">
            <a:avLst/>
          </a:prstGeom>
        </p:spPr>
      </p:pic>
    </p:spTree>
    <p:extLst>
      <p:ext uri="{BB962C8B-B14F-4D97-AF65-F5344CB8AC3E}">
        <p14:creationId xmlns:p14="http://schemas.microsoft.com/office/powerpoint/2010/main" val="1505959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Vulkanische afzettingen</a:t>
            </a:r>
          </a:p>
          <a:p>
            <a:pPr marL="355600" indent="-35560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Na een vulkaanuitbarsting blijven verschillende vulkanische afzettingen achter. Door het soort magma dat vrijkomt ontstaan er verschillende soorten gesteenten:</a:t>
            </a:r>
          </a:p>
          <a:p>
            <a:pPr lvl="1">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basalt (gestold magma)</a:t>
            </a:r>
          </a:p>
          <a:p>
            <a:pPr lvl="1">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tuf of tufsteen (</a:t>
            </a:r>
            <a:r>
              <a:rPr lang="nl-NL" sz="2400" dirty="0" err="1">
                <a:latin typeface="Calibri" panose="020F0502020204030204" pitchFamily="34" charset="0"/>
                <a:ea typeface="Times New Roman" panose="02020603050405020304" pitchFamily="18" charset="0"/>
                <a:cs typeface="Calibri" panose="020F0502020204030204" pitchFamily="34" charset="0"/>
              </a:rPr>
              <a:t>aaneengekit</a:t>
            </a:r>
            <a:r>
              <a:rPr lang="nl-NL" sz="2400" dirty="0">
                <a:latin typeface="Calibri" panose="020F0502020204030204" pitchFamily="34" charset="0"/>
                <a:ea typeface="Times New Roman" panose="02020603050405020304" pitchFamily="18" charset="0"/>
                <a:cs typeface="Calibri" panose="020F0502020204030204" pitchFamily="34" charset="0"/>
              </a:rPr>
              <a:t> as)</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lvl="0">
              <a:spcBef>
                <a:spcPts val="600"/>
              </a:spcBef>
              <a:spcAft>
                <a:spcPts val="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056" y="3068960"/>
            <a:ext cx="3425952" cy="3645408"/>
          </a:xfrm>
          <a:prstGeom prst="rect">
            <a:avLst/>
          </a:prstGeom>
        </p:spPr>
      </p:pic>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3528" y="4130363"/>
            <a:ext cx="4572000" cy="2520280"/>
          </a:xfrm>
          <a:prstGeom prst="rect">
            <a:avLst/>
          </a:prstGeom>
        </p:spPr>
      </p:pic>
      <p:sp>
        <p:nvSpPr>
          <p:cNvPr id="2" name="Tekstvak 1">
            <a:extLst>
              <a:ext uri="{FF2B5EF4-FFF2-40B4-BE49-F238E27FC236}">
                <a16:creationId xmlns:a16="http://schemas.microsoft.com/office/drawing/2014/main" id="{F4557F1F-C4BE-44E6-A77F-0A20E22D9D19}"/>
              </a:ext>
            </a:extLst>
          </p:cNvPr>
          <p:cNvSpPr txBox="1"/>
          <p:nvPr/>
        </p:nvSpPr>
        <p:spPr>
          <a:xfrm>
            <a:off x="7972100" y="2791961"/>
            <a:ext cx="720080" cy="276999"/>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Tufsteen</a:t>
            </a:r>
          </a:p>
        </p:txBody>
      </p:sp>
    </p:spTree>
    <p:extLst>
      <p:ext uri="{BB962C8B-B14F-4D97-AF65-F5344CB8AC3E}">
        <p14:creationId xmlns:p14="http://schemas.microsoft.com/office/powerpoint/2010/main" val="1248806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Actieve vulkanen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Vulkanische afzettingen</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Basalt, magma uit het binnenste van de aarde dat over het oppervlak uitstroomt. Kan meer dan 1.000 °C heet zijn, koelt snel af en krimpt in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scheuren in het gesteente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zeshoekige structuren (basaltzuilen).</a:t>
            </a:r>
          </a:p>
          <a:p>
            <a:pPr marL="355600" indent="-355600">
              <a:spcAft>
                <a:spcPts val="0"/>
              </a:spcAft>
              <a:buNone/>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lvl="0">
              <a:spcBef>
                <a:spcPts val="600"/>
              </a:spcBef>
              <a:spcAft>
                <a:spcPts val="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452" y="3412051"/>
            <a:ext cx="5177097" cy="3445949"/>
          </a:xfrm>
          <a:prstGeom prst="rect">
            <a:avLst/>
          </a:prstGeom>
        </p:spPr>
      </p:pic>
    </p:spTree>
    <p:extLst>
      <p:ext uri="{BB962C8B-B14F-4D97-AF65-F5344CB8AC3E}">
        <p14:creationId xmlns:p14="http://schemas.microsoft.com/office/powerpoint/2010/main" val="1139875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a:spcAft>
                <a:spcPts val="0"/>
              </a:spcAft>
            </a:pPr>
            <a:r>
              <a:rPr lang="nl-NL" sz="2400" dirty="0">
                <a:latin typeface="Calibri" panose="020F0502020204030204" pitchFamily="34" charset="0"/>
                <a:ea typeface="Times New Roman" panose="02020603050405020304" pitchFamily="18" charset="0"/>
                <a:cs typeface="Calibri" panose="020F0502020204030204" pitchFamily="34" charset="0"/>
              </a:rPr>
              <a:t>Welke effecten heeft de bevolkingsdruk op de natuurlijke omgeving van het Middellandse Zeegebied?</a:t>
            </a:r>
            <a:endParaRPr lang="nl-NL" sz="2400" dirty="0">
              <a:latin typeface="Times New Roman" panose="02020603050405020304" pitchFamily="18" charset="0"/>
              <a:ea typeface="Times New Roman" panose="02020603050405020304" pitchFamily="18" charset="0"/>
            </a:endParaRPr>
          </a:p>
          <a:p>
            <a:pPr>
              <a:spcAft>
                <a:spcPts val="0"/>
              </a:spcAft>
            </a:pPr>
            <a:r>
              <a:rPr lang="nl-NL" sz="2400" dirty="0">
                <a:latin typeface="Calibri" panose="020F0502020204030204" pitchFamily="34" charset="0"/>
                <a:ea typeface="Times New Roman" panose="02020603050405020304" pitchFamily="18" charset="0"/>
                <a:cs typeface="Calibri" panose="020F0502020204030204" pitchFamily="34" charset="0"/>
              </a:rPr>
              <a:t>Wat is het verband tussen menselijke activiteiten en milieuproblemen in de kustzone van het Middellandse Zeegebied?</a:t>
            </a:r>
            <a:endParaRPr lang="nl-NL" sz="2400" dirty="0">
              <a:latin typeface="Times New Roman" panose="02020603050405020304" pitchFamily="18" charset="0"/>
              <a:ea typeface="Times New Roman" panose="02020603050405020304" pitchFamily="18" charset="0"/>
            </a:endParaRPr>
          </a:p>
          <a:p>
            <a:pPr>
              <a:spcAft>
                <a:spcPts val="0"/>
              </a:spcAft>
            </a:pPr>
            <a:r>
              <a:rPr lang="nl-NL" sz="2400" dirty="0">
                <a:latin typeface="Calibri" panose="020F0502020204030204" pitchFamily="34" charset="0"/>
                <a:ea typeface="Times New Roman" panose="02020603050405020304" pitchFamily="18" charset="0"/>
                <a:cs typeface="Calibri" panose="020F0502020204030204" pitchFamily="34" charset="0"/>
              </a:rPr>
              <a:t>Hoe probeert men het Middellandse Zeegebied duurzamer te gebruiken?</a:t>
            </a:r>
            <a:endParaRPr lang="nl-NL" sz="2400" dirty="0">
              <a:latin typeface="Times New Roman" panose="02020603050405020304" pitchFamily="18" charset="0"/>
              <a:ea typeface="Times New Roman" panose="02020603050405020304" pitchFamily="18" charset="0"/>
            </a:endParaRPr>
          </a:p>
          <a:p>
            <a:pPr marL="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endParaRPr lang="nl-NL" sz="2400" dirty="0">
              <a:latin typeface="Times New Roman" panose="02020603050405020304" pitchFamily="18" charset="0"/>
              <a:ea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4346781"/>
            <a:ext cx="3342445" cy="2228742"/>
          </a:xfrm>
          <a:prstGeom prst="rect">
            <a:avLst/>
          </a:prstGeom>
        </p:spPr>
      </p:pic>
    </p:spTree>
    <p:extLst>
      <p:ext uri="{BB962C8B-B14F-4D97-AF65-F5344CB8AC3E}">
        <p14:creationId xmlns:p14="http://schemas.microsoft.com/office/powerpoint/2010/main" val="4044979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717455"/>
            <a:ext cx="5436096" cy="3960440"/>
          </a:xfrm>
        </p:spPr>
        <p:txBody>
          <a:bodyPr lIns="360000" tIns="46800" bIns="46800"/>
          <a:lstStyle/>
          <a:p>
            <a:pPr>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totale bevolking blijft groeien tot 529 miljoen inwoners in 2025. Landgebruik is zeer intensief.</a:t>
            </a:r>
          </a:p>
          <a:p>
            <a:pPr>
              <a:spcBef>
                <a:spcPts val="600"/>
              </a:spcBef>
              <a:spcAft>
                <a:spcPts val="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60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Druk op de ruimte in de kuststreken: </a:t>
            </a:r>
          </a:p>
          <a:p>
            <a:pPr marL="538163" lvl="1" indent="-355600">
              <a:spcBef>
                <a:spcPts val="600"/>
              </a:spcBef>
              <a:spcAft>
                <a:spcPts val="0"/>
              </a:spcAft>
              <a:buFont typeface="Courier New" panose="02070309020205020404" pitchFamily="49" charset="0"/>
              <a:buChar char="o"/>
            </a:pPr>
            <a:r>
              <a:rPr lang="nl-NL" sz="2400" dirty="0">
                <a:latin typeface="Calibri" panose="020F0502020204030204" pitchFamily="34" charset="0"/>
                <a:ea typeface="Times New Roman" panose="02020603050405020304" pitchFamily="18" charset="0"/>
                <a:cs typeface="Calibri" panose="020F0502020204030204" pitchFamily="34" charset="0"/>
              </a:rPr>
              <a:t>174 miljoen inwoners in 2025</a:t>
            </a:r>
          </a:p>
          <a:p>
            <a:pPr marL="538163" lvl="1" indent="-355600">
              <a:spcBef>
                <a:spcPts val="600"/>
              </a:spcBef>
              <a:spcAft>
                <a:spcPts val="0"/>
              </a:spcAft>
              <a:buFont typeface="Courier New" panose="02070309020205020404" pitchFamily="49" charset="0"/>
              <a:buChar char="o"/>
            </a:pPr>
            <a:r>
              <a:rPr lang="nl-NL" sz="2400" dirty="0">
                <a:latin typeface="Calibri" panose="020F0502020204030204" pitchFamily="34" charset="0"/>
                <a:ea typeface="Times New Roman" panose="02020603050405020304" pitchFamily="18" charset="0"/>
                <a:cs typeface="Calibri" panose="020F0502020204030204" pitchFamily="34" charset="0"/>
              </a:rPr>
              <a:t>zeer veel toeristen (in 2030, 500 miljoen) waarvan de helft aan de kust verblijft</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803" y="2132856"/>
            <a:ext cx="3646197" cy="3205736"/>
          </a:xfrm>
          <a:prstGeom prst="rect">
            <a:avLst/>
          </a:prstGeom>
        </p:spPr>
      </p:pic>
      <p:sp>
        <p:nvSpPr>
          <p:cNvPr id="3" name="Tekstvak 2"/>
          <p:cNvSpPr txBox="1"/>
          <p:nvPr/>
        </p:nvSpPr>
        <p:spPr>
          <a:xfrm>
            <a:off x="0" y="5321600"/>
            <a:ext cx="8931563" cy="1277273"/>
          </a:xfrm>
          <a:prstGeom prst="rect">
            <a:avLst/>
          </a:prstGeom>
          <a:noFill/>
        </p:spPr>
        <p:txBody>
          <a:bodyPr wrap="square" lIns="360000" rtlCol="0">
            <a:spAutoFit/>
          </a:bodyPr>
          <a:lstStyle/>
          <a:p>
            <a:pPr indent="-217487">
              <a:spcBef>
                <a:spcPts val="600"/>
              </a:spcBef>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indent="-217487">
              <a:spcBef>
                <a:spcPts val="600"/>
              </a:spcBef>
            </a:pPr>
            <a:r>
              <a:rPr lang="nl-NL" sz="2400" dirty="0">
                <a:latin typeface="Calibri" panose="020F0502020204030204" pitchFamily="34" charset="0"/>
                <a:ea typeface="Times New Roman" panose="02020603050405020304" pitchFamily="18" charset="0"/>
                <a:cs typeface="Calibri" panose="020F0502020204030204" pitchFamily="34" charset="0"/>
              </a:rPr>
              <a:t>Bevolkingsdruk (inwoners én toeristen) vraagt (te) veel van het ecosysteem en natuurlijke hulpbronnen</a:t>
            </a:r>
          </a:p>
        </p:txBody>
      </p:sp>
      <p:sp>
        <p:nvSpPr>
          <p:cNvPr id="6" name="Tijdelijke aanduiding voor inhoud 1">
            <a:extLst>
              <a:ext uri="{FF2B5EF4-FFF2-40B4-BE49-F238E27FC236}">
                <a16:creationId xmlns:a16="http://schemas.microsoft.com/office/drawing/2014/main" id="{5836FC6C-1636-4683-9F4E-E971267D2C8B}"/>
              </a:ext>
            </a:extLst>
          </p:cNvPr>
          <p:cNvSpPr txBox="1">
            <a:spLocks/>
          </p:cNvSpPr>
          <p:nvPr/>
        </p:nvSpPr>
        <p:spPr bwMode="auto">
          <a:xfrm>
            <a:off x="0" y="1070227"/>
            <a:ext cx="8725650" cy="65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Bevolkingsdruk in het Middellandse Zeegebied </a:t>
            </a:r>
            <a:endParaRPr lang="nl-NL" sz="2800" b="1" kern="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0340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Hoe verloopt de platentektoniek in het Middellandse Zeegebied?</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Welk verband is er tussen plaatbewegingen, aardbevingen en gebergtevorming in het Middellandse Zeegebied?</a:t>
            </a: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68152" y="3645024"/>
            <a:ext cx="5940152" cy="3600400"/>
          </a:xfrm>
          <a:prstGeom prst="rect">
            <a:avLst/>
          </a:prstGeom>
        </p:spPr>
      </p:pic>
    </p:spTree>
    <p:extLst>
      <p:ext uri="{BB962C8B-B14F-4D97-AF65-F5344CB8AC3E}">
        <p14:creationId xmlns:p14="http://schemas.microsoft.com/office/powerpoint/2010/main" val="409084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Bevolkingsdruk in het Middellandse Zeegebied </a:t>
            </a:r>
            <a:endParaRPr lang="nl-NL" sz="2800" b="1" dirty="0">
              <a:latin typeface="Times New Roman" panose="02020603050405020304" pitchFamily="18" charset="0"/>
              <a:ea typeface="Times New Roman" panose="02020603050405020304" pitchFamily="18" charset="0"/>
            </a:endParaRPr>
          </a:p>
          <a:p>
            <a:pPr>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Van oorsprong dichtbevolkt vanwege de goede landbouwmogelijkheden</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Bewoners trokken weg uit berggebieden of van kleine eilanden, zoals in Griekenland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0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terrassen raken in verval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0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ernstige bodemerosie.</a:t>
            </a:r>
            <a:endParaRPr lang="nl-NL" sz="2400" dirty="0">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85F0DABC-8C38-4897-9B8D-5FAEED008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298" y="4005064"/>
            <a:ext cx="4279404" cy="2852936"/>
          </a:xfrm>
          <a:prstGeom prst="rect">
            <a:avLst/>
          </a:prstGeom>
        </p:spPr>
      </p:pic>
    </p:spTree>
    <p:extLst>
      <p:ext uri="{BB962C8B-B14F-4D97-AF65-F5344CB8AC3E}">
        <p14:creationId xmlns:p14="http://schemas.microsoft.com/office/powerpoint/2010/main" val="14198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Bevolkingsdruk in het Middellandse Zeegebied </a:t>
            </a:r>
            <a:endParaRPr lang="nl-NL" sz="2800" b="1" dirty="0">
              <a:latin typeface="Times New Roman" panose="02020603050405020304" pitchFamily="18" charset="0"/>
              <a:ea typeface="Times New Roman" panose="02020603050405020304" pitchFamily="18" charset="0"/>
            </a:endParaRPr>
          </a:p>
          <a:p>
            <a:pPr marL="355600" lvl="0" indent="-35560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Tussen 1950 en 2000: Europese steden sterk gegroeid. </a:t>
            </a:r>
          </a:p>
          <a:p>
            <a:pPr marL="355600" lvl="0" indent="-355600">
              <a:spcBef>
                <a:spcPts val="6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Na 2000: Afrikaanse steden sterk gegroeid door industrialisering en toegenomen infrastructuur.</a:t>
            </a:r>
          </a:p>
          <a:p>
            <a:pPr marL="355600" lvl="0" indent="-355600">
              <a:spcBef>
                <a:spcPts val="6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Laatste decennia: opnieuw verdichting van kustgebieden door toerisme. </a:t>
            </a:r>
          </a:p>
          <a:p>
            <a:pPr marL="355600" lvl="0" indent="-355600">
              <a:spcBef>
                <a:spcPts val="6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p>
          <a:p>
            <a:pPr marL="355600" lvl="0" indent="-355600">
              <a:spcBef>
                <a:spcPts val="6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Landbouw, verkeer, toerisme en bebouwing concurreren om de schaarse ruimte</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tekort aan (drink)water, ontbossing en erosie, aantasting van natuurgebieden en vervuiling.</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043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Bevolkingsdruk in het Middellandse Zeegebied </a:t>
            </a:r>
            <a:endParaRPr lang="nl-NL" sz="2800" b="1" dirty="0">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48" y="1772816"/>
            <a:ext cx="8136905" cy="4947239"/>
          </a:xfrm>
          <a:prstGeom prst="rect">
            <a:avLst/>
          </a:prstGeom>
        </p:spPr>
      </p:pic>
    </p:spTree>
    <p:extLst>
      <p:ext uri="{BB962C8B-B14F-4D97-AF65-F5344CB8AC3E}">
        <p14:creationId xmlns:p14="http://schemas.microsoft.com/office/powerpoint/2010/main" val="3443992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Bevolkingsdruk in het Middellandse Zeegebied </a:t>
            </a:r>
            <a:endParaRPr lang="nl-NL" sz="2800" b="1" dirty="0">
              <a:latin typeface="Times New Roman" panose="02020603050405020304" pitchFamily="18" charset="0"/>
              <a:ea typeface="Times New Roman" panose="02020603050405020304" pitchFamily="18" charset="0"/>
            </a:endParaRPr>
          </a:p>
          <a:p>
            <a:pPr marL="355600" indent="-355600">
              <a:spcAft>
                <a:spcPts val="0"/>
              </a:spcAft>
              <a:buNone/>
            </a:pPr>
            <a:r>
              <a:rPr lang="nl-NL" sz="2400" dirty="0">
                <a:latin typeface="Arial" panose="020B0604020202020204" pitchFamily="34" charset="0"/>
                <a:ea typeface="Times New Roman" panose="02020603050405020304" pitchFamily="18"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Waterschaarste in de zomer. </a:t>
            </a:r>
          </a:p>
          <a:p>
            <a:pPr marL="355600" indent="-35560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Seizoen met weinig neerslag en veel verdamping terwijl de vraag naar water (landbouw en toerisme) het grootst is. </a:t>
            </a:r>
          </a:p>
          <a:p>
            <a:pPr marL="354013" indent="0">
              <a:spcBef>
                <a:spcPts val="15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Vooral in het zuidelijke deel is de verhouding tussen vraag en aanbod van water een groot probleem. </a:t>
            </a:r>
          </a:p>
          <a:p>
            <a:pPr marL="354013"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Maatregelen die genomen worden zijn:</a:t>
            </a:r>
            <a:endParaRPr lang="nl-NL" sz="2400" dirty="0">
              <a:latin typeface="Times New Roman" panose="02020603050405020304" pitchFamily="18" charset="0"/>
              <a:ea typeface="Times New Roman" panose="02020603050405020304" pitchFamily="18" charset="0"/>
            </a:endParaRPr>
          </a:p>
          <a:p>
            <a:pPr>
              <a:spcAft>
                <a:spcPts val="0"/>
              </a:spcAft>
              <a:buFontTx/>
              <a:buChar char="‒"/>
            </a:pPr>
            <a:r>
              <a:rPr lang="nl-NL" sz="2400" dirty="0">
                <a:latin typeface="Calibri" panose="020F0502020204030204" pitchFamily="34" charset="0"/>
                <a:ea typeface="Times New Roman" panose="02020603050405020304" pitchFamily="18" charset="0"/>
                <a:cs typeface="Calibri" panose="020F0502020204030204" pitchFamily="34" charset="0"/>
              </a:rPr>
              <a:t>mensen bewust maken van hun waterverbruik</a:t>
            </a:r>
            <a:endParaRPr lang="nl-NL" sz="2400" dirty="0">
              <a:latin typeface="Times New Roman" panose="02020603050405020304" pitchFamily="18" charset="0"/>
              <a:ea typeface="Times New Roman" panose="02020603050405020304" pitchFamily="18" charset="0"/>
            </a:endParaRPr>
          </a:p>
          <a:p>
            <a:pPr>
              <a:spcAft>
                <a:spcPts val="0"/>
              </a:spcAft>
              <a:buFontTx/>
              <a:buChar char="‒"/>
            </a:pPr>
            <a:r>
              <a:rPr lang="nl-NL" sz="2400" dirty="0">
                <a:latin typeface="Calibri" panose="020F0502020204030204" pitchFamily="34" charset="0"/>
                <a:ea typeface="Times New Roman" panose="02020603050405020304" pitchFamily="18" charset="0"/>
                <a:cs typeface="Calibri" panose="020F0502020204030204" pitchFamily="34" charset="0"/>
              </a:rPr>
              <a:t>waterbesparende maatregelen</a:t>
            </a:r>
            <a:endParaRPr lang="nl-NL" sz="2400" dirty="0">
              <a:latin typeface="Times New Roman" panose="02020603050405020304" pitchFamily="18" charset="0"/>
              <a:ea typeface="Times New Roman" panose="02020603050405020304" pitchFamily="18" charset="0"/>
            </a:endParaRPr>
          </a:p>
          <a:p>
            <a:pPr>
              <a:spcAft>
                <a:spcPts val="0"/>
              </a:spcAft>
              <a:buFontTx/>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recyclen van afvalwater</a:t>
            </a:r>
            <a:endParaRPr lang="nl-NL" sz="2400" dirty="0">
              <a:latin typeface="Times New Roman" panose="02020603050405020304" pitchFamily="18" charset="0"/>
              <a:ea typeface="Times New Roman" panose="02020603050405020304" pitchFamily="18" charset="0"/>
            </a:endParaRPr>
          </a:p>
          <a:p>
            <a:pPr>
              <a:spcAft>
                <a:spcPts val="0"/>
              </a:spcAft>
              <a:buFontTx/>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aanleggen van stuwmeren en ontziltingsinstallaties.</a:t>
            </a:r>
            <a:endParaRPr lang="nl-NL" sz="2400" dirty="0">
              <a:latin typeface="Times New Roman" panose="02020603050405020304" pitchFamily="18" charset="0"/>
              <a:ea typeface="Times New Roman" panose="02020603050405020304" pitchFamily="18" charset="0"/>
            </a:endParaRPr>
          </a:p>
          <a:p>
            <a:pPr marL="0" indent="0">
              <a:spcAft>
                <a:spcPts val="0"/>
              </a:spcAft>
              <a:buNone/>
            </a:pPr>
            <a:endParaRPr lang="nl-NL" sz="2000" dirty="0">
              <a:latin typeface="Times New Roman" panose="02020603050405020304" pitchFamily="18" charset="0"/>
              <a:ea typeface="Times New Roman" panose="02020603050405020304" pitchFamily="18"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0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6714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700" b="1" dirty="0">
                <a:latin typeface="Calibri" panose="020F0502020204030204" pitchFamily="34" charset="0"/>
                <a:ea typeface="Times New Roman" panose="02020603050405020304" pitchFamily="18" charset="0"/>
                <a:cs typeface="Calibri" panose="020F0502020204030204" pitchFamily="34" charset="0"/>
              </a:rPr>
              <a:t>Duurzame ontwikkeling in en rond de Middellandse Zee?</a:t>
            </a:r>
            <a:endParaRPr lang="nl-NL" sz="27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Grote natuurwaarde door zeer unieke planten, dieren en koralen. </a:t>
            </a:r>
          </a:p>
          <a:p>
            <a:pPr lvl="0">
              <a:spcBef>
                <a:spcPts val="60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Waterproblematiek is groot. De zee is ernstig aangetast door de grootschalige visserij, de verstedelijking, de scheepvaart, de industriële activiteiten en de intensivering van de landbouw. </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97152"/>
            <a:ext cx="9144000" cy="1400860"/>
          </a:xfrm>
          <a:prstGeom prst="rect">
            <a:avLst/>
          </a:prstGeom>
        </p:spPr>
      </p:pic>
    </p:spTree>
    <p:extLst>
      <p:ext uri="{BB962C8B-B14F-4D97-AF65-F5344CB8AC3E}">
        <p14:creationId xmlns:p14="http://schemas.microsoft.com/office/powerpoint/2010/main" val="1431914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2527692"/>
          </a:xfrm>
        </p:spPr>
        <p:txBody>
          <a:bodyPr lIns="360000" tIns="46800" bIns="46800"/>
          <a:lstStyle/>
          <a:p>
            <a:pPr marL="0" indent="0">
              <a:spcBef>
                <a:spcPts val="0"/>
              </a:spcBef>
              <a:spcAft>
                <a:spcPts val="1000"/>
              </a:spcAft>
              <a:buNone/>
            </a:pPr>
            <a:r>
              <a:rPr lang="nl-NL" sz="2700" b="1" dirty="0">
                <a:latin typeface="Calibri" panose="020F0502020204030204" pitchFamily="34" charset="0"/>
                <a:ea typeface="Times New Roman" panose="02020603050405020304" pitchFamily="18" charset="0"/>
                <a:cs typeface="Calibri" panose="020F0502020204030204" pitchFamily="34" charset="0"/>
              </a:rPr>
              <a:t>Duurzame ontwikkeling in en rond de Middellandse Zee?</a:t>
            </a:r>
            <a:endParaRPr lang="nl-NL" sz="27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water vervuilt door afval(water) van scheepvaart en kustbewoners. </a:t>
            </a:r>
          </a:p>
          <a:p>
            <a:pPr marL="0" lvl="0" indent="0">
              <a:spcBef>
                <a:spcPts val="600"/>
              </a:spcBef>
              <a:spcAft>
                <a:spcPts val="0"/>
              </a:spcAft>
              <a:buNone/>
              <a:tabLst>
                <a:tab pos="363538"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Lozingen en huishoudelijke afvalwater zorgen voor toename     	voedingsstoffen (eutrofiëring) voor algen.</a:t>
            </a:r>
          </a:p>
        </p:txBody>
      </p:sp>
      <p:pic>
        <p:nvPicPr>
          <p:cNvPr id="3" name="Afbeelding 2">
            <a:extLst>
              <a:ext uri="{FF2B5EF4-FFF2-40B4-BE49-F238E27FC236}">
                <a16:creationId xmlns:a16="http://schemas.microsoft.com/office/drawing/2014/main" id="{8685CCF5-3CDB-4193-9F62-BCBB7B9FC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3607693"/>
            <a:ext cx="4403747" cy="3010330"/>
          </a:xfrm>
          <a:prstGeom prst="rect">
            <a:avLst/>
          </a:prstGeom>
        </p:spPr>
      </p:pic>
      <p:sp>
        <p:nvSpPr>
          <p:cNvPr id="5" name="Tekstvak 4">
            <a:extLst>
              <a:ext uri="{FF2B5EF4-FFF2-40B4-BE49-F238E27FC236}">
                <a16:creationId xmlns:a16="http://schemas.microsoft.com/office/drawing/2014/main" id="{E960E855-C5A3-45C0-A0EF-691893101BBC}"/>
              </a:ext>
            </a:extLst>
          </p:cNvPr>
          <p:cNvSpPr txBox="1"/>
          <p:nvPr/>
        </p:nvSpPr>
        <p:spPr>
          <a:xfrm>
            <a:off x="0" y="3429000"/>
            <a:ext cx="4238911" cy="2677656"/>
          </a:xfrm>
          <a:prstGeom prst="rect">
            <a:avLst/>
          </a:prstGeom>
          <a:noFill/>
        </p:spPr>
        <p:txBody>
          <a:bodyPr wrap="square" lIns="360000" rtlCol="0">
            <a:spAutoFit/>
          </a:bodyPr>
          <a:lstStyle/>
          <a:p>
            <a:pPr marL="363538" lvl="1" indent="-363538">
              <a:spcBef>
                <a:spcPts val="600"/>
              </a:spcBef>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Chemische, petrochemische en metaalindustrie zijn bron van vervuiling bij grote steden aan de kust.</a:t>
            </a:r>
            <a:r>
              <a:rPr lang="nl-NL" sz="2400" dirty="0">
                <a:latin typeface="Calibri" panose="020F0502020204030204" pitchFamily="34" charset="0"/>
                <a:ea typeface="Calibri" panose="020F0502020204030204" pitchFamily="34" charset="0"/>
                <a:cs typeface="Calibri" panose="020F0502020204030204" pitchFamily="34" charset="0"/>
              </a:rPr>
              <a:t> V</a:t>
            </a:r>
            <a:r>
              <a:rPr lang="nl-NL" sz="2400" dirty="0">
                <a:latin typeface="Calibri" panose="020F0502020204030204" pitchFamily="34" charset="0"/>
                <a:ea typeface="Times New Roman" panose="02020603050405020304" pitchFamily="18" charset="0"/>
                <a:cs typeface="Calibri" panose="020F0502020204030204" pitchFamily="34" charset="0"/>
              </a:rPr>
              <a:t>ervuilende stoffen komen in de voedselkringloop.</a:t>
            </a:r>
          </a:p>
        </p:txBody>
      </p:sp>
    </p:spTree>
    <p:extLst>
      <p:ext uri="{BB962C8B-B14F-4D97-AF65-F5344CB8AC3E}">
        <p14:creationId xmlns:p14="http://schemas.microsoft.com/office/powerpoint/2010/main" val="1877344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700" b="1" dirty="0">
                <a:latin typeface="Calibri" panose="020F0502020204030204" pitchFamily="34" charset="0"/>
                <a:ea typeface="Times New Roman" panose="02020603050405020304" pitchFamily="18" charset="0"/>
                <a:cs typeface="Calibri" panose="020F0502020204030204" pitchFamily="34" charset="0"/>
              </a:rPr>
              <a:t>Duurzame ontwikkeling in en rond de Middellandse Zee?</a:t>
            </a:r>
            <a:endParaRPr lang="nl-NL" sz="27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Koelwaterlozingen door elektriciteitscentrales veroorzaken opwarming van het water: meer algengroei en vissterfte. Ook door olie is de zee de afgelopen zeventig jaar vervuild.</a:t>
            </a: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intensieve landbouw vervuilt door meststoffen en insectenverdelgingsmiddelen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toename van hoeveelheid voedingsstoffen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algengroei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afname van het zuurstofgehalte van het water.</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aantal toeristen overtreft al jaren de draagkracht. De nationale en regionale overheden proberen:</a:t>
            </a:r>
          </a:p>
          <a:p>
            <a:pPr lvl="0">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kwaliteit van het zwemwater en van de stranden te verbeteren</a:t>
            </a:r>
          </a:p>
          <a:p>
            <a:pPr lvl="0">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bewoners en toeristen bewust te maken van de vervuiling</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latin typeface="Times New Roman" panose="02020603050405020304" pitchFamily="18" charset="0"/>
              <a:ea typeface="Times New Roman" panose="02020603050405020304" pitchFamily="18"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0688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§4.3 Een kwetsbaar ecosysteem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Aft>
                <a:spcPts val="0"/>
              </a:spcAft>
              <a:buNone/>
            </a:pPr>
            <a:r>
              <a:rPr lang="nl-NL" sz="2700" b="1" dirty="0">
                <a:latin typeface="Calibri" panose="020F0502020204030204" pitchFamily="34" charset="0"/>
                <a:ea typeface="Times New Roman" panose="02020603050405020304" pitchFamily="18" charset="0"/>
                <a:cs typeface="Calibri" panose="020F0502020204030204" pitchFamily="34" charset="0"/>
              </a:rPr>
              <a:t>Duurzame ontwikkeling in en rond de Middellandse Zee?</a:t>
            </a:r>
            <a:endParaRPr lang="nl-NL" sz="27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916832"/>
            <a:ext cx="7620000" cy="4572000"/>
          </a:xfrm>
          <a:prstGeom prst="rect">
            <a:avLst/>
          </a:prstGeom>
        </p:spPr>
      </p:pic>
    </p:spTree>
    <p:extLst>
      <p:ext uri="{BB962C8B-B14F-4D97-AF65-F5344CB8AC3E}">
        <p14:creationId xmlns:p14="http://schemas.microsoft.com/office/powerpoint/2010/main" val="846735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361950" indent="-36195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supercontinent valt uiteen</a:t>
            </a:r>
            <a:endParaRPr lang="nl-NL" sz="2800" dirty="0">
              <a:latin typeface="Times New Roman" panose="02020603050405020304" pitchFamily="18" charset="0"/>
              <a:ea typeface="Times New Roman" panose="02020603050405020304" pitchFamily="18" charset="0"/>
            </a:endParaRPr>
          </a:p>
          <a:p>
            <a:pPr marL="361950" lvl="0" indent="-36195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Middellandse Zeegebied ligt op de grens van drie continenten: Afrika, Europa en Azië. </a:t>
            </a:r>
          </a:p>
          <a:p>
            <a:pPr marL="361950" lvl="0" indent="-361950">
              <a:spcBef>
                <a:spcPts val="6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De breuklijnen van de vier platen lopen door de Middellandse Zee en door landen rondom de Middellandse Zee.</a:t>
            </a:r>
            <a:endParaRPr lang="nl-NL" sz="2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126" y="3584750"/>
            <a:ext cx="4327748" cy="3245811"/>
          </a:xfrm>
          <a:prstGeom prst="rect">
            <a:avLst/>
          </a:prstGeom>
        </p:spPr>
      </p:pic>
    </p:spTree>
    <p:extLst>
      <p:ext uri="{BB962C8B-B14F-4D97-AF65-F5344CB8AC3E}">
        <p14:creationId xmlns:p14="http://schemas.microsoft.com/office/powerpoint/2010/main" val="121496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supercontinent valt uiteen</a:t>
            </a:r>
            <a:endParaRPr lang="nl-NL" sz="2800" dirty="0">
              <a:latin typeface="Times New Roman" panose="02020603050405020304" pitchFamily="18" charset="0"/>
              <a:ea typeface="Times New Roman" panose="02020603050405020304" pitchFamily="18" charset="0"/>
            </a:endParaRPr>
          </a:p>
          <a:p>
            <a:pPr marL="265113" lvl="0" indent="-265113">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225 miljoen jaar geleden één continent op aarde: Pangea. </a:t>
            </a:r>
          </a:p>
          <a:p>
            <a:pPr marL="0" lvl="0" indent="0">
              <a:spcBef>
                <a:spcPts val="600"/>
              </a:spcBef>
              <a:spcAft>
                <a:spcPts val="0"/>
              </a:spcAft>
              <a:buNone/>
              <a:tabLst>
                <a:tab pos="228600" algn="l"/>
                <a:tab pos="44958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Pangea brak 180 miljoen jaar geleden in tweeën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Afrika kwam 	los van Europa en ertussenin ontstond de </a:t>
            </a:r>
            <a:r>
              <a:rPr lang="nl-NL" sz="2400" dirty="0" err="1">
                <a:latin typeface="Calibri" panose="020F0502020204030204" pitchFamily="34" charset="0"/>
                <a:ea typeface="Times New Roman" panose="02020603050405020304" pitchFamily="18" charset="0"/>
                <a:cs typeface="Calibri" panose="020F0502020204030204" pitchFamily="34" charset="0"/>
              </a:rPr>
              <a:t>Tethys</a:t>
            </a:r>
            <a:r>
              <a:rPr lang="nl-NL" sz="2400" dirty="0">
                <a:latin typeface="Calibri" panose="020F0502020204030204" pitchFamily="34" charset="0"/>
                <a:ea typeface="Times New Roman" panose="02020603050405020304" pitchFamily="18" charset="0"/>
                <a:cs typeface="Calibri" panose="020F0502020204030204" pitchFamily="34" charset="0"/>
              </a:rPr>
              <a:t> Oceaan. </a:t>
            </a:r>
          </a:p>
          <a:p>
            <a:pPr marL="0" lvl="0" indent="0">
              <a:spcBef>
                <a:spcPts val="600"/>
              </a:spcBef>
              <a:spcAft>
                <a:spcPts val="0"/>
              </a:spcAft>
              <a:buNone/>
              <a:tabLst>
                <a:tab pos="228600" algn="l"/>
                <a:tab pos="44958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Dit is de voorloper van de Middellandse Zee.</a:t>
            </a:r>
            <a:endParaRPr lang="nl-NL"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3648589"/>
            <a:ext cx="4242048" cy="2969434"/>
          </a:xfrm>
          <a:prstGeom prst="rect">
            <a:avLst/>
          </a:prstGeom>
        </p:spPr>
      </p:pic>
    </p:spTree>
    <p:extLst>
      <p:ext uri="{BB962C8B-B14F-4D97-AF65-F5344CB8AC3E}">
        <p14:creationId xmlns:p14="http://schemas.microsoft.com/office/powerpoint/2010/main" val="136994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1052855"/>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westelijke deel van het Middellandse Zeegebied in de knel</a:t>
            </a:r>
            <a:endParaRPr lang="nl-NL" sz="2400" dirty="0">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2420888"/>
            <a:ext cx="3635896" cy="3635896"/>
          </a:xfrm>
          <a:prstGeom prst="rect">
            <a:avLst/>
          </a:prstGeom>
        </p:spPr>
      </p:pic>
      <p:sp>
        <p:nvSpPr>
          <p:cNvPr id="5" name="Tijdelijke aanduiding voor inhoud 1">
            <a:extLst>
              <a:ext uri="{FF2B5EF4-FFF2-40B4-BE49-F238E27FC236}">
                <a16:creationId xmlns:a16="http://schemas.microsoft.com/office/drawing/2014/main" id="{23A49DE6-5820-41C4-9D59-A5428A6A6B36}"/>
              </a:ext>
            </a:extLst>
          </p:cNvPr>
          <p:cNvSpPr txBox="1">
            <a:spLocks/>
          </p:cNvSpPr>
          <p:nvPr/>
        </p:nvSpPr>
        <p:spPr bwMode="auto">
          <a:xfrm>
            <a:off x="-3654" y="2229470"/>
            <a:ext cx="5220072" cy="436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54013" indent="-354013">
              <a:spcBef>
                <a:spcPts val="600"/>
              </a:spcBef>
              <a:spcAft>
                <a:spcPts val="0"/>
              </a:spcAft>
              <a:buFont typeface="Arial" panose="020B0604020202020204" pitchFamily="34" charset="0"/>
              <a:buChar char="►"/>
            </a:pPr>
            <a:r>
              <a:rPr lang="nl-NL" sz="2400" kern="0" dirty="0">
                <a:latin typeface="Calibri" panose="020F0502020204030204" pitchFamily="34" charset="0"/>
                <a:ea typeface="Times New Roman" panose="02020603050405020304" pitchFamily="18" charset="0"/>
                <a:cs typeface="Calibri" panose="020F0502020204030204" pitchFamily="34" charset="0"/>
              </a:rPr>
              <a:t>60 miljoen jaar geleden (Krijt): Afrikaanse en Euraziatische platen bewogen naar elkaar toe </a:t>
            </a:r>
            <a:r>
              <a:rPr lang="nl-NL" sz="2000" kern="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0" dirty="0">
                <a:latin typeface="Calibri" panose="020F0502020204030204" pitchFamily="34" charset="0"/>
                <a:ea typeface="Times New Roman" panose="02020603050405020304" pitchFamily="18" charset="0"/>
                <a:cs typeface="Calibri" panose="020F0502020204030204" pitchFamily="34" charset="0"/>
              </a:rPr>
              <a:t>convergente plaatgrens. </a:t>
            </a:r>
          </a:p>
          <a:p>
            <a:pPr marL="354013" indent="-354013">
              <a:spcBef>
                <a:spcPts val="600"/>
              </a:spcBef>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12 tot 13 miljoen jaar geleden botste Zuidoost-Turkije door deze beweging met het Arabisch Schiereiland. Vanaf dat moment spreekt men van de Middellandse Zee.</a:t>
            </a:r>
            <a:endParaRPr lang="nl-NL" sz="2400" kern="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47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westelijke deel van het Middellandse Zeegebied in de knel</a:t>
            </a:r>
            <a:endParaRPr lang="nl-NL" sz="24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Tijdens convergentie was er sprake van </a:t>
            </a:r>
            <a:r>
              <a:rPr lang="nl-NL" sz="2400" dirty="0" err="1">
                <a:latin typeface="Calibri" panose="020F0502020204030204" pitchFamily="34" charset="0"/>
                <a:ea typeface="Times New Roman" panose="02020603050405020304" pitchFamily="18" charset="0"/>
                <a:cs typeface="Calibri" panose="020F0502020204030204" pitchFamily="34" charset="0"/>
              </a:rPr>
              <a:t>subductie</a:t>
            </a:r>
            <a:r>
              <a:rPr lang="nl-NL" sz="2400" dirty="0">
                <a:latin typeface="Calibri" panose="020F0502020204030204" pitchFamily="34" charset="0"/>
                <a:ea typeface="Times New Roman" panose="02020603050405020304" pitchFamily="18" charset="0"/>
                <a:cs typeface="Calibri" panose="020F0502020204030204" pitchFamily="34" charset="0"/>
              </a:rPr>
              <a:t>: de zwaardere Afrikaanse plaat dook onder de lichtere Euraziatische plaat.</a:t>
            </a:r>
            <a:r>
              <a:rPr lang="nl-NL"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lvl="0">
              <a:spcBef>
                <a:spcPts val="60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Aan de randen van de botsingszone werden de gesteenten geplooid, waarbij grote stukken van de Afrikaanse plaat werden over afstanden van honderden kilometers over Zuid-Europa geduwd. In deze alpiene plooiingsfase ontstonden de Pyreneeën, de Karpaten en de Alpen.</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spcBef>
                <a:spcPts val="600"/>
              </a:spcBef>
              <a:spcAft>
                <a:spcPts val="0"/>
              </a:spcAft>
              <a:buNone/>
              <a:tabLst>
                <a:tab pos="228600" algn="l"/>
                <a:tab pos="449580" algn="l"/>
              </a:tabLst>
            </a:pPr>
            <a:endParaRPr lang="nl-NL"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nl-NL"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4075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21196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Arabische plaat</a:t>
            </a:r>
            <a:endParaRPr lang="nl-NL" sz="2400" dirty="0">
              <a:latin typeface="Times New Roman" panose="02020603050405020304" pitchFamily="18" charset="0"/>
              <a:ea typeface="Times New Roman" panose="02020603050405020304" pitchFamily="18" charset="0"/>
            </a:endParaRPr>
          </a:p>
          <a:p>
            <a:pPr lvl="0">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het noordoosten van de Afrikaanse plaat ontstond 20 miljoen jaar geleden een groot aantal breuken.</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De belangrijkste breuk dateert van 10 miljoen jaar geleden en vormt nu de Rode Zee en de Golf van Aden.</a:t>
            </a:r>
            <a:r>
              <a:rPr lang="nl-NL" sz="2400" dirty="0">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Rode Zee werd steeds breder.</a:t>
            </a:r>
          </a:p>
          <a:p>
            <a:pPr lvl="0">
              <a:spcBef>
                <a:spcPts val="600"/>
              </a:spcBef>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1864" y="1772816"/>
            <a:ext cx="4812136" cy="3803512"/>
          </a:xfrm>
          <a:prstGeom prst="rect">
            <a:avLst/>
          </a:prstGeom>
        </p:spPr>
      </p:pic>
      <p:sp>
        <p:nvSpPr>
          <p:cNvPr id="3" name="Tekstvak 2"/>
          <p:cNvSpPr txBox="1"/>
          <p:nvPr/>
        </p:nvSpPr>
        <p:spPr>
          <a:xfrm>
            <a:off x="4716016" y="5733256"/>
            <a:ext cx="4248472" cy="276999"/>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Door divergentie ontstaat eerst een </a:t>
            </a:r>
            <a:r>
              <a:rPr lang="nl-NL" sz="1200" dirty="0" err="1">
                <a:latin typeface="Calibri" panose="020F0502020204030204" pitchFamily="34" charset="0"/>
                <a:cs typeface="Calibri" panose="020F0502020204030204" pitchFamily="34" charset="0"/>
              </a:rPr>
              <a:t>riftzone</a:t>
            </a:r>
            <a:r>
              <a:rPr lang="nl-NL" sz="1200" dirty="0">
                <a:latin typeface="Calibri" panose="020F0502020204030204" pitchFamily="34" charset="0"/>
                <a:cs typeface="Calibri" panose="020F0502020204030204" pitchFamily="34" charset="0"/>
              </a:rPr>
              <a:t> en later een oceaan</a:t>
            </a:r>
          </a:p>
        </p:txBody>
      </p:sp>
    </p:spTree>
    <p:extLst>
      <p:ext uri="{BB962C8B-B14F-4D97-AF65-F5344CB8AC3E}">
        <p14:creationId xmlns:p14="http://schemas.microsoft.com/office/powerpoint/2010/main" val="3046265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Platentektoniek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211960" cy="5506917"/>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Arabische plaat</a:t>
            </a:r>
            <a:endParaRPr lang="nl-NL" sz="2400" dirty="0">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578898"/>
            <a:ext cx="4099543" cy="4509120"/>
          </a:xfrm>
          <a:prstGeom prst="rect">
            <a:avLst/>
          </a:prstGeom>
        </p:spPr>
      </p:pic>
      <p:sp>
        <p:nvSpPr>
          <p:cNvPr id="3" name="Tekstvak 2"/>
          <p:cNvSpPr txBox="1"/>
          <p:nvPr/>
        </p:nvSpPr>
        <p:spPr>
          <a:xfrm>
            <a:off x="395536" y="1772816"/>
            <a:ext cx="4248472" cy="4745915"/>
          </a:xfrm>
          <a:prstGeom prst="rect">
            <a:avLst/>
          </a:prstGeom>
          <a:noFill/>
        </p:spPr>
        <p:txBody>
          <a:bodyPr wrap="square" rtlCol="0">
            <a:spAutoFit/>
          </a:bodyPr>
          <a:lstStyle/>
          <a:p>
            <a:pPr lvl="0" eaLnBrk="0" fontAlgn="base" hangingPunct="0">
              <a:spcBef>
                <a:spcPts val="600"/>
              </a:spcBef>
            </a:pP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Sinds het ontstaan van de scheuring:</a:t>
            </a:r>
            <a:endParaRPr lang="nl-NL" sz="2400" kern="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eaLnBrk="0" fontAlgn="base" hangingPunct="0">
              <a:spcBef>
                <a:spcPct val="20000"/>
              </a:spcBef>
              <a:buFontTx/>
              <a:buChar char="‒"/>
            </a:pP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is de Arabische plaat naar het noorden geschoven en gebotst met Turkije en Iran</a:t>
            </a:r>
            <a:endParaRPr lang="nl-NL" sz="2400" kern="0" dirty="0">
              <a:solidFill>
                <a:srgbClr val="000000"/>
              </a:solidFill>
              <a:latin typeface="Times New Roman" panose="02020603050405020304" pitchFamily="18" charset="0"/>
              <a:ea typeface="Times New Roman" panose="02020603050405020304" pitchFamily="18" charset="0"/>
            </a:endParaRPr>
          </a:p>
          <a:p>
            <a:pPr marL="342900" lvl="0" indent="-342900" eaLnBrk="0" fontAlgn="base" hangingPunct="0">
              <a:spcBef>
                <a:spcPct val="20000"/>
              </a:spcBef>
              <a:buFontTx/>
              <a:buChar char="‒"/>
            </a:pP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zijn aan de randen van deze botsingszone plooiingsgebergten gevormd</a:t>
            </a:r>
          </a:p>
          <a:p>
            <a:pPr marL="342900" lvl="0" indent="-342900" eaLnBrk="0" fontAlgn="base" hangingPunct="0">
              <a:spcBef>
                <a:spcPct val="20000"/>
              </a:spcBef>
              <a:buFontTx/>
              <a:buChar char="‒"/>
            </a:pP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Bijvoorbeeld het Taurusgebergte, het </a:t>
            </a:r>
            <a:r>
              <a:rPr lang="nl-NL" sz="24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Zagrosgebergte</a:t>
            </a: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en het </a:t>
            </a:r>
            <a:r>
              <a:rPr lang="nl-NL" sz="24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Kuhrudgebergte</a:t>
            </a:r>
            <a:endParaRPr lang="nl-NL" sz="2400" kern="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50819"/>
      </p:ext>
    </p:extLst>
  </p:cSld>
  <p:clrMapOvr>
    <a:masterClrMapping/>
  </p:clrMapOvr>
</p:sld>
</file>

<file path=ppt/theme/theme1.xml><?xml version="1.0" encoding="utf-8"?>
<a:theme xmlns:a="http://schemas.openxmlformats.org/drawingml/2006/main" name="2_Lege presentatie">
  <a:themeElements>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Lege presentatie">
      <a:majorFont>
        <a:latin typeface="Arial"/>
        <a:ea typeface="ＭＳ Ｐゴシック"/>
        <a:cs typeface="ＭＳ Ｐゴシック"/>
      </a:majorFont>
      <a:minorFont>
        <a:latin typeface="Arial"/>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txDef>
      <a:spPr>
        <a:noFill/>
      </a:spPr>
      <a:bodyPr wrap="square" rtlCol="0">
        <a:spAutoFit/>
      </a:bodyPr>
      <a:lstStyle>
        <a:defPPr>
          <a:defRPr dirty="0"/>
        </a:defPPr>
      </a:lstStyle>
    </a:txDef>
  </a:objectDefaults>
  <a:extraClrSchemeLst>
    <a:extraClrScheme>
      <a:clrScheme name="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1929</Words>
  <Application>Microsoft Office PowerPoint</Application>
  <PresentationFormat>Diavoorstelling (4:3)</PresentationFormat>
  <Paragraphs>365</Paragraphs>
  <Slides>37</Slides>
  <Notes>37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37</vt:i4>
      </vt:variant>
    </vt:vector>
  </HeadingPairs>
  <TitlesOfParts>
    <vt:vector size="44" baseType="lpstr">
      <vt:lpstr>ＭＳ Ｐゴシック</vt:lpstr>
      <vt:lpstr>Arial</vt:lpstr>
      <vt:lpstr>Calibri</vt:lpstr>
      <vt:lpstr>Courier New</vt:lpstr>
      <vt:lpstr>Times New Roman</vt:lpstr>
      <vt:lpstr>Wingdings</vt:lpstr>
      <vt:lpstr>2_Lege presentatie</vt:lpstr>
      <vt:lpstr>4. Op de grens van continenten</vt:lpstr>
      <vt:lpstr>4. Op de grens van continenten</vt:lpstr>
      <vt:lpstr>§4.1 Platentektoniek</vt:lpstr>
      <vt:lpstr>§4.1 Platentektoniek</vt:lpstr>
      <vt:lpstr>§4.1 Platentektoniek</vt:lpstr>
      <vt:lpstr>§4.1 Platentektoniek</vt:lpstr>
      <vt:lpstr>§4.1 Platentektoniek</vt:lpstr>
      <vt:lpstr>§4.1 Platentektoniek</vt:lpstr>
      <vt:lpstr>§4.1 Platentektoniek</vt:lpstr>
      <vt:lpstr>§4.1 Platentektoniek</vt:lpstr>
      <vt:lpstr>§4.1 Platentektoniek</vt:lpstr>
      <vt:lpstr>§4.1 Platentektoniek</vt:lpstr>
      <vt:lpstr>§4.1 Platentektoniek</vt:lpstr>
      <vt:lpstr>§4.1 Platentektoniek</vt:lpstr>
      <vt:lpstr>§4.1 Platentektoniek</vt:lpstr>
      <vt:lpstr>§4.1 Platentektoniek</vt:lpstr>
      <vt:lpstr>§4.1 Platentektoniek</vt:lpstr>
      <vt:lpstr>§4.2 Actieve vulkanen</vt:lpstr>
      <vt:lpstr>§4.2 Actieve vulkanen</vt:lpstr>
      <vt:lpstr>§4.2 Actieve vulkanen</vt:lpstr>
      <vt:lpstr>§4.2 Actieve vulkanen</vt:lpstr>
      <vt:lpstr>§4.2 Actieve vulkanen</vt:lpstr>
      <vt:lpstr>§4.2 Actieve vulkanen</vt:lpstr>
      <vt:lpstr>§4.2 Actieve vulkanen</vt:lpstr>
      <vt:lpstr>§4.2 Actieve vulkanen</vt:lpstr>
      <vt:lpstr>§4.2 Actieve vulkanen</vt:lpstr>
      <vt:lpstr>§4.2 Actieve vulkanen</vt:lpstr>
      <vt:lpstr>§4.3 Een kwetsbaar ecosysteem</vt:lpstr>
      <vt:lpstr>§4.3 Een kwetsbaar ecosysteem</vt:lpstr>
      <vt:lpstr>§4.3 Een kwetsbaar ecosysteem</vt:lpstr>
      <vt:lpstr>§4.3 Een kwetsbaar ecosysteem</vt:lpstr>
      <vt:lpstr>§4.3 Een kwetsbaar ecosysteem</vt:lpstr>
      <vt:lpstr>§4.3 Een kwetsbaar ecosysteem</vt:lpstr>
      <vt:lpstr>§4.3 Een kwetsbaar ecosysteem</vt:lpstr>
      <vt:lpstr>§4.3 Een kwetsbaar ecosysteem</vt:lpstr>
      <vt:lpstr>§4.3 Een kwetsbaar ecosysteem</vt:lpstr>
      <vt:lpstr>§4.3 Een kwetsbaar ecosysteem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2018-02-27T11:34:25Z</dcterms:created>
  <dcterms:modified xsi:type="dcterms:W3CDTF">2018-12-07T11:24:04Z</dcterms:modified>
</cp:coreProperties>
</file>