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Lst>
  <p:notesMasterIdLst>
    <p:notesMasterId r:id="rId46"/>
  </p:notesMasterIdLst>
  <p:sldIdLst>
    <p:sldId id="256" r:id="rId2"/>
    <p:sldId id="266" r:id="rId3"/>
    <p:sldId id="301" r:id="rId4"/>
    <p:sldId id="277" r:id="rId5"/>
    <p:sldId id="302" r:id="rId6"/>
    <p:sldId id="318" r:id="rId7"/>
    <p:sldId id="303" r:id="rId8"/>
    <p:sldId id="305" r:id="rId9"/>
    <p:sldId id="306" r:id="rId10"/>
    <p:sldId id="307" r:id="rId11"/>
    <p:sldId id="308" r:id="rId12"/>
    <p:sldId id="309" r:id="rId13"/>
    <p:sldId id="310" r:id="rId14"/>
    <p:sldId id="311" r:id="rId15"/>
    <p:sldId id="312" r:id="rId16"/>
    <p:sldId id="313" r:id="rId17"/>
    <p:sldId id="314" r:id="rId18"/>
    <p:sldId id="315" r:id="rId19"/>
    <p:sldId id="317" r:id="rId20"/>
    <p:sldId id="319" r:id="rId21"/>
    <p:sldId id="320" r:id="rId22"/>
    <p:sldId id="321" r:id="rId23"/>
    <p:sldId id="322" r:id="rId24"/>
    <p:sldId id="304" r:id="rId25"/>
    <p:sldId id="323" r:id="rId26"/>
    <p:sldId id="324" r:id="rId27"/>
    <p:sldId id="325" r:id="rId28"/>
    <p:sldId id="326" r:id="rId29"/>
    <p:sldId id="327" r:id="rId30"/>
    <p:sldId id="328" r:id="rId31"/>
    <p:sldId id="329" r:id="rId32"/>
    <p:sldId id="330" r:id="rId33"/>
    <p:sldId id="331" r:id="rId34"/>
    <p:sldId id="332" r:id="rId35"/>
    <p:sldId id="333" r:id="rId36"/>
    <p:sldId id="334" r:id="rId37"/>
    <p:sldId id="335" r:id="rId38"/>
    <p:sldId id="336" r:id="rId39"/>
    <p:sldId id="337" r:id="rId40"/>
    <p:sldId id="338" r:id="rId41"/>
    <p:sldId id="339" r:id="rId42"/>
    <p:sldId id="340" r:id="rId43"/>
    <p:sldId id="341" r:id="rId44"/>
    <p:sldId id="342" r:id="rId45"/>
  </p:sldIdLst>
  <p:sldSz cx="9144000" cy="6858000" type="screen4x3"/>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eur" initials="A" lastIdx="17" clrIdx="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jl, gemiddeld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205" autoAdjust="0"/>
    <p:restoredTop sz="94618" autoAdjust="0"/>
  </p:normalViewPr>
  <p:slideViewPr>
    <p:cSldViewPr>
      <p:cViewPr varScale="1">
        <p:scale>
          <a:sx n="86" d="100"/>
          <a:sy n="86" d="100"/>
        </p:scale>
        <p:origin x="389" y="72"/>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7D00C8-0FAC-437B-9C52-F0E07C54B20D}" type="datetimeFigureOut">
              <a:rPr lang="nl-NL" smtClean="0"/>
              <a:t>28-10-2019</a:t>
            </a:fld>
            <a:endParaRPr lang="nl-NL"/>
          </a:p>
        </p:txBody>
      </p:sp>
      <p:sp>
        <p:nvSpPr>
          <p:cNvPr id="4" name="Tijdelijke aanduiding voor dia-afbeelding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57DBA5F-905E-4F1C-8876-4E8EA05D0A3E}" type="slidenum">
              <a:rPr lang="nl-NL" smtClean="0"/>
              <a:t>‹nr.›</a:t>
            </a:fld>
            <a:endParaRPr lang="nl-NL"/>
          </a:p>
        </p:txBody>
      </p:sp>
    </p:spTree>
    <p:extLst>
      <p:ext uri="{BB962C8B-B14F-4D97-AF65-F5344CB8AC3E}">
        <p14:creationId xmlns:p14="http://schemas.microsoft.com/office/powerpoint/2010/main" val="1781915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Zandmotor ten Zuiden van Den Haag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a:t>
            </a:fld>
            <a:endParaRPr lang="nl-NL"/>
          </a:p>
        </p:txBody>
      </p:sp>
    </p:spTree>
    <p:extLst>
      <p:ext uri="{BB962C8B-B14F-4D97-AF65-F5344CB8AC3E}">
        <p14:creationId xmlns:p14="http://schemas.microsoft.com/office/powerpoint/2010/main" val="23864721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10</a:t>
            </a:fld>
            <a:endParaRPr lang="nl-NL"/>
          </a:p>
        </p:txBody>
      </p:sp>
    </p:spTree>
    <p:extLst>
      <p:ext uri="{BB962C8B-B14F-4D97-AF65-F5344CB8AC3E}">
        <p14:creationId xmlns:p14="http://schemas.microsoft.com/office/powerpoint/2010/main" val="2450632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Een negentiende-eeuwse arbeiderswijk: de Pijp in Amsterdam.</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11</a:t>
            </a:fld>
            <a:endParaRPr lang="nl-NL"/>
          </a:p>
        </p:txBody>
      </p:sp>
    </p:spTree>
    <p:extLst>
      <p:ext uri="{BB962C8B-B14F-4D97-AF65-F5344CB8AC3E}">
        <p14:creationId xmlns:p14="http://schemas.microsoft.com/office/powerpoint/2010/main" val="16676970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Afbeeldingen: Woningen in Drents Dorp, Eindhoven (l). Een van de villa’s van Petrus </a:t>
            </a:r>
            <a:r>
              <a:rPr lang="nl-NL" dirty="0" err="1"/>
              <a:t>Regout</a:t>
            </a:r>
            <a:r>
              <a:rPr lang="nl-NL" dirty="0"/>
              <a:t> in Maastricht.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12</a:t>
            </a:fld>
            <a:endParaRPr lang="nl-NL"/>
          </a:p>
        </p:txBody>
      </p:sp>
    </p:spTree>
    <p:extLst>
      <p:ext uri="{BB962C8B-B14F-4D97-AF65-F5344CB8AC3E}">
        <p14:creationId xmlns:p14="http://schemas.microsoft.com/office/powerpoint/2010/main" val="23253693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Afbeeldingen: Woningen in Drents Dorp, Eindhoven (l). Een van de villa’s van Petrus </a:t>
            </a:r>
            <a:r>
              <a:rPr lang="nl-NL" dirty="0" err="1"/>
              <a:t>Regout</a:t>
            </a:r>
            <a:r>
              <a:rPr lang="nl-NL" dirty="0"/>
              <a:t> in Maastricht.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13</a:t>
            </a:fld>
            <a:endParaRPr lang="nl-NL"/>
          </a:p>
        </p:txBody>
      </p:sp>
    </p:spTree>
    <p:extLst>
      <p:ext uri="{BB962C8B-B14F-4D97-AF65-F5344CB8AC3E}">
        <p14:creationId xmlns:p14="http://schemas.microsoft.com/office/powerpoint/2010/main" val="31017461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Afbeeldingen:</a:t>
            </a:r>
            <a:r>
              <a:rPr lang="nl-NL" sz="1200" b="0" i="0" u="none" strike="noStrike" kern="1200" baseline="0" dirty="0" err="1">
                <a:solidFill>
                  <a:schemeClr val="tx1"/>
                </a:solidFill>
                <a:latin typeface="+mn-lt"/>
                <a:ea typeface="+mn-ea"/>
                <a:cs typeface="+mn-cs"/>
              </a:rPr>
              <a:t>Woning</a:t>
            </a:r>
            <a:r>
              <a:rPr lang="nl-NL" sz="1200" b="0" i="0" u="none" strike="noStrike" kern="1200" baseline="0" dirty="0">
                <a:solidFill>
                  <a:schemeClr val="tx1"/>
                </a:solidFill>
                <a:latin typeface="+mn-lt"/>
                <a:ea typeface="+mn-ea"/>
                <a:cs typeface="+mn-cs"/>
              </a:rPr>
              <a:t> met erker uit de jaren dertig van de vorige eeuw (l). Jarendertigwoningen langs een uitvalsweg in Nijmegen (r).</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14</a:t>
            </a:fld>
            <a:endParaRPr lang="nl-NL"/>
          </a:p>
        </p:txBody>
      </p:sp>
    </p:spTree>
    <p:extLst>
      <p:ext uri="{BB962C8B-B14F-4D97-AF65-F5344CB8AC3E}">
        <p14:creationId xmlns:p14="http://schemas.microsoft.com/office/powerpoint/2010/main" val="349406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Naoorlogse wijk: portiekwoningen.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15</a:t>
            </a:fld>
            <a:endParaRPr lang="nl-NL"/>
          </a:p>
        </p:txBody>
      </p:sp>
    </p:spTree>
    <p:extLst>
      <p:ext uri="{BB962C8B-B14F-4D97-AF65-F5344CB8AC3E}">
        <p14:creationId xmlns:p14="http://schemas.microsoft.com/office/powerpoint/2010/main" val="38894101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Afbeeldingen: Bloemkoolwijk.</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16</a:t>
            </a:fld>
            <a:endParaRPr lang="nl-NL"/>
          </a:p>
        </p:txBody>
      </p:sp>
    </p:spTree>
    <p:extLst>
      <p:ext uri="{BB962C8B-B14F-4D97-AF65-F5344CB8AC3E}">
        <p14:creationId xmlns:p14="http://schemas.microsoft.com/office/powerpoint/2010/main" val="2306114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Afbeeldingen: Nieuwe woningbouw in een groeikern.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17</a:t>
            </a:fld>
            <a:endParaRPr lang="nl-NL"/>
          </a:p>
        </p:txBody>
      </p:sp>
    </p:spTree>
    <p:extLst>
      <p:ext uri="{BB962C8B-B14F-4D97-AF65-F5344CB8AC3E}">
        <p14:creationId xmlns:p14="http://schemas.microsoft.com/office/powerpoint/2010/main" val="4329623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Afbeeldingen: Nieuwe woningbouw in een groeikern.</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18</a:t>
            </a:fld>
            <a:endParaRPr lang="nl-NL"/>
          </a:p>
        </p:txBody>
      </p:sp>
    </p:spTree>
    <p:extLst>
      <p:ext uri="{BB962C8B-B14F-4D97-AF65-F5344CB8AC3E}">
        <p14:creationId xmlns:p14="http://schemas.microsoft.com/office/powerpoint/2010/main" val="23139172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Afbeeldingen: De Vinex-wijk Leidsche Rijn </a:t>
            </a:r>
            <a:r>
              <a:rPr lang="nl-NL"/>
              <a:t>in Utrecht.</a:t>
            </a:r>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19</a:t>
            </a:fld>
            <a:endParaRPr lang="nl-NL"/>
          </a:p>
        </p:txBody>
      </p:sp>
    </p:spTree>
    <p:extLst>
      <p:ext uri="{BB962C8B-B14F-4D97-AF65-F5344CB8AC3E}">
        <p14:creationId xmlns:p14="http://schemas.microsoft.com/office/powerpoint/2010/main" val="97460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nl-NL" dirty="0"/>
              <a:t>Afbeelding: Leefbaarheid in Amsterdam.</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2</a:t>
            </a:fld>
            <a:endParaRPr lang="nl-NL"/>
          </a:p>
        </p:txBody>
      </p:sp>
    </p:spTree>
    <p:extLst>
      <p:ext uri="{BB962C8B-B14F-4D97-AF65-F5344CB8AC3E}">
        <p14:creationId xmlns:p14="http://schemas.microsoft.com/office/powerpoint/2010/main" val="36453035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Kidsproject in stadsdeel Woensel, Eindhoven.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474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Fietsen door Amsterdam</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09475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5658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Rapportcijfer leefbaarheid per buurt in Amsterdam, 2013.</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0290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06352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Huizen in Amsterdam.</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114947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Oorzaken van spanningen in wijken in Amsterdam, 2011 en 2012.</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23346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06402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Apps </a:t>
            </a:r>
            <a:r>
              <a:rPr lang="nl-NL" dirty="0" err="1"/>
              <a:t>vergemakkelen</a:t>
            </a:r>
            <a:r>
              <a:rPr lang="nl-NL" dirty="0"/>
              <a:t> de toegankelijkheid voor blinden.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9516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012935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Leefbaarheid in Amsterdam</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3</a:t>
            </a:fld>
            <a:endParaRPr lang="nl-NL"/>
          </a:p>
        </p:txBody>
      </p:sp>
    </p:spTree>
    <p:extLst>
      <p:ext uri="{BB962C8B-B14F-4D97-AF65-F5344CB8AC3E}">
        <p14:creationId xmlns:p14="http://schemas.microsoft.com/office/powerpoint/2010/main" val="286574222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Herstructurering in de wijk </a:t>
            </a:r>
            <a:r>
              <a:rPr lang="nl-NL" sz="1200" b="0" i="0" u="none" strike="noStrike" kern="1200" baseline="0" dirty="0" err="1">
                <a:solidFill>
                  <a:schemeClr val="tx1"/>
                </a:solidFill>
                <a:latin typeface="+mn-lt"/>
                <a:ea typeface="+mn-ea"/>
                <a:cs typeface="+mn-cs"/>
              </a:rPr>
              <a:t>Céramique</a:t>
            </a:r>
            <a:r>
              <a:rPr lang="nl-NL" sz="1200" b="0" i="0" u="none" strike="noStrike" kern="1200" baseline="0">
                <a:solidFill>
                  <a:schemeClr val="tx1"/>
                </a:solidFill>
                <a:latin typeface="+mn-lt"/>
                <a:ea typeface="+mn-ea"/>
                <a:cs typeface="+mn-cs"/>
              </a:rPr>
              <a:t> op het voormalige terrein van de porseleinfabrieken in Maastricht.</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98387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Leefbaarheid in Amsterdam</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5742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dirty="0" err="1"/>
              <a:t>Strijp-S</a:t>
            </a:r>
            <a:r>
              <a:rPr lang="nl-NL" dirty="0"/>
              <a:t> in Eindhoven.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0474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dirty="0" err="1"/>
              <a:t>Strijp-S</a:t>
            </a:r>
            <a:r>
              <a:rPr lang="nl-NL" dirty="0"/>
              <a:t> in Eindhoven.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57645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66704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Top 9 innovatiesectoren.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71549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dirty="0" err="1"/>
              <a:t>Strijp-S</a:t>
            </a:r>
            <a:r>
              <a:rPr lang="nl-NL" dirty="0"/>
              <a:t> in Eindhoven.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36046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Absolute werkgelegenheid in de creatieve industrie en de ICT in de top 10 creatieve steden (l). Aandeel werkgelegenheid in de creatieve industrie en de ICT in de totale economie van de 10 grootste creatieve steden (r) .</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80081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Restaurant in de oude Honigfabriek in Nijmegen.</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221182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42921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Gouda: een eeuwenoude stad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4</a:t>
            </a:fld>
            <a:endParaRPr lang="nl-NL"/>
          </a:p>
        </p:txBody>
      </p:sp>
    </p:spTree>
    <p:extLst>
      <p:ext uri="{BB962C8B-B14F-4D97-AF65-F5344CB8AC3E}">
        <p14:creationId xmlns:p14="http://schemas.microsoft.com/office/powerpoint/2010/main" val="243047420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54281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688107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Stadsverwarming uit afvalverbranding of biomassacentrale.</a:t>
            </a:r>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2955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Smart </a:t>
            </a:r>
            <a:r>
              <a:rPr lang="nl-NL" dirty="0" err="1"/>
              <a:t>city</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14997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a:t>
            </a:r>
            <a:r>
              <a:rPr lang="nl-NL" sz="1200" b="0" i="0" u="none" strike="noStrike" kern="1200" baseline="0" dirty="0">
                <a:solidFill>
                  <a:schemeClr val="tx1"/>
                </a:solidFill>
                <a:latin typeface="+mn-lt"/>
                <a:ea typeface="+mn-ea"/>
                <a:cs typeface="+mn-cs"/>
              </a:rPr>
              <a:t>Project </a:t>
            </a:r>
            <a:r>
              <a:rPr lang="nl-NL" sz="1200" b="0" i="0" u="none" strike="noStrike" kern="1200" baseline="0" dirty="0" err="1">
                <a:solidFill>
                  <a:schemeClr val="tx1"/>
                </a:solidFill>
                <a:latin typeface="+mn-lt"/>
                <a:ea typeface="+mn-ea"/>
                <a:cs typeface="+mn-cs"/>
              </a:rPr>
              <a:t>Mariënburg</a:t>
            </a:r>
            <a:r>
              <a:rPr lang="nl-NL" sz="1200" b="0" i="0" u="none" strike="noStrike" kern="1200" baseline="0">
                <a:solidFill>
                  <a:schemeClr val="tx1"/>
                </a:solidFill>
                <a:latin typeface="+mn-lt"/>
                <a:ea typeface="+mn-ea"/>
                <a:cs typeface="+mn-cs"/>
              </a:rPr>
              <a:t> in Nijmegen.</a:t>
            </a:r>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DBA5F-905E-4F1C-8876-4E8EA05D0A3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6731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Gemeenten in Nederland naar aantal inwoners, 1988 en 2013.</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5</a:t>
            </a:fld>
            <a:endParaRPr lang="nl-NL"/>
          </a:p>
        </p:txBody>
      </p:sp>
    </p:spTree>
    <p:extLst>
      <p:ext uri="{BB962C8B-B14F-4D97-AF65-F5344CB8AC3E}">
        <p14:creationId xmlns:p14="http://schemas.microsoft.com/office/powerpoint/2010/main" val="288735628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Afbeelding: </a:t>
            </a:r>
            <a:r>
              <a:rPr lang="nl-NL" sz="1200" b="0" i="0" u="none" strike="noStrike" kern="1200" baseline="0" dirty="0">
                <a:solidFill>
                  <a:schemeClr val="tx1"/>
                </a:solidFill>
                <a:latin typeface="+mn-lt"/>
                <a:ea typeface="+mn-ea"/>
                <a:cs typeface="+mn-cs"/>
              </a:rPr>
              <a:t>Bevolkingsomvang steden en stadsgewesten, 2015(l). Verstedelijkingsfasen.(r)</a:t>
            </a:r>
          </a:p>
          <a:p>
            <a:endParaRPr lang="nl-NL" dirty="0"/>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6</a:t>
            </a:fld>
            <a:endParaRPr lang="nl-NL"/>
          </a:p>
        </p:txBody>
      </p:sp>
    </p:spTree>
    <p:extLst>
      <p:ext uri="{BB962C8B-B14F-4D97-AF65-F5344CB8AC3E}">
        <p14:creationId xmlns:p14="http://schemas.microsoft.com/office/powerpoint/2010/main" val="12472957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7</a:t>
            </a:fld>
            <a:endParaRPr lang="nl-NL"/>
          </a:p>
        </p:txBody>
      </p:sp>
    </p:spTree>
    <p:extLst>
      <p:ext uri="{BB962C8B-B14F-4D97-AF65-F5344CB8AC3E}">
        <p14:creationId xmlns:p14="http://schemas.microsoft.com/office/powerpoint/2010/main" val="31824584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Model van een stad in Nederland</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8</a:t>
            </a:fld>
            <a:endParaRPr lang="nl-NL"/>
          </a:p>
        </p:txBody>
      </p:sp>
    </p:spTree>
    <p:extLst>
      <p:ext uri="{BB962C8B-B14F-4D97-AF65-F5344CB8AC3E}">
        <p14:creationId xmlns:p14="http://schemas.microsoft.com/office/powerpoint/2010/main" val="20689126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t>Afbeelding: De historische binnenstad van Delft.</a:t>
            </a:r>
          </a:p>
        </p:txBody>
      </p:sp>
      <p:sp>
        <p:nvSpPr>
          <p:cNvPr id="4" name="Tijdelijke aanduiding voor dianummer 3"/>
          <p:cNvSpPr>
            <a:spLocks noGrp="1"/>
          </p:cNvSpPr>
          <p:nvPr>
            <p:ph type="sldNum" sz="quarter" idx="10"/>
          </p:nvPr>
        </p:nvSpPr>
        <p:spPr/>
        <p:txBody>
          <a:bodyPr/>
          <a:lstStyle/>
          <a:p>
            <a:fld id="{F57DBA5F-905E-4F1C-8876-4E8EA05D0A3E}" type="slidenum">
              <a:rPr lang="nl-NL" smtClean="0"/>
              <a:t>9</a:t>
            </a:fld>
            <a:endParaRPr lang="nl-NL"/>
          </a:p>
        </p:txBody>
      </p:sp>
    </p:spTree>
    <p:extLst>
      <p:ext uri="{BB962C8B-B14F-4D97-AF65-F5344CB8AC3E}">
        <p14:creationId xmlns:p14="http://schemas.microsoft.com/office/powerpoint/2010/main" val="16267793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nl-NL"/>
              <a:t>Klik om de stijl te bewerken</a:t>
            </a:r>
          </a:p>
        </p:txBody>
      </p:sp>
      <p:sp>
        <p:nvSpPr>
          <p:cNvPr id="3" name="Ond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396541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verticale tekst 2"/>
          <p:cNvSpPr>
            <a:spLocks noGrp="1"/>
          </p:cNvSpPr>
          <p:nvPr>
            <p:ph type="body" orient="vert" idx="1"/>
          </p:nvPr>
        </p:nvSpPr>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4546437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p:cNvSpPr>
            <a:spLocks noGrp="1"/>
          </p:cNvSpPr>
          <p:nvPr>
            <p:ph type="title" orient="vert"/>
          </p:nvPr>
        </p:nvSpPr>
        <p:spPr>
          <a:xfrm>
            <a:off x="6629400" y="274638"/>
            <a:ext cx="2057400" cy="5851525"/>
          </a:xfrm>
        </p:spPr>
        <p:txBody>
          <a:bodyPr vert="eaVert"/>
          <a:lstStyle/>
          <a:p>
            <a:r>
              <a:rPr lang="nl-NL"/>
              <a:t>Klik om de stijl te bewerken</a:t>
            </a:r>
          </a:p>
        </p:txBody>
      </p:sp>
      <p:sp>
        <p:nvSpPr>
          <p:cNvPr id="3" name="Tijdelijke aanduiding voor verticale tekst 2"/>
          <p:cNvSpPr>
            <a:spLocks noGrp="1"/>
          </p:cNvSpPr>
          <p:nvPr>
            <p:ph type="body" orient="vert" idx="1"/>
          </p:nvPr>
        </p:nvSpPr>
        <p:spPr>
          <a:xfrm>
            <a:off x="457200" y="274638"/>
            <a:ext cx="6019800" cy="5851525"/>
          </a:xfrm>
        </p:spPr>
        <p:txBody>
          <a:bodyPr vert="eaVert"/>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742911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869626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nl-NL"/>
              <a:t>Klik om de stijl te bewerken</a:t>
            </a:r>
          </a:p>
        </p:txBody>
      </p:sp>
      <p:sp>
        <p:nvSpPr>
          <p:cNvPr id="3" name="Tijdelijke aanduiding voor teks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nl-NL"/>
              <a:t>Klik om de modelstijlen te bewerken</a:t>
            </a:r>
          </a:p>
        </p:txBody>
      </p:sp>
      <p:sp>
        <p:nvSpPr>
          <p:cNvPr id="4" name="Tijdelijke aanduiding voor datum 3"/>
          <p:cNvSpPr>
            <a:spLocks noGrp="1"/>
          </p:cNvSpPr>
          <p:nvPr>
            <p:ph type="dt" sz="half" idx="10"/>
          </p:nvPr>
        </p:nvSpPr>
        <p:spPr/>
        <p:txBody>
          <a:bodyPr/>
          <a:lstStyle/>
          <a:p>
            <a:fld id="{CB1D60EE-7FC9-489C-9A72-8C3774490951}" type="datetimeFigureOut">
              <a:rPr lang="nl-NL" smtClean="0"/>
              <a:t>28-10-2019</a:t>
            </a:fld>
            <a:endParaRPr lang="nl-NL"/>
          </a:p>
        </p:txBody>
      </p:sp>
      <p:sp>
        <p:nvSpPr>
          <p:cNvPr id="5" name="Tijdelijke aanduiding voor voettekst 4"/>
          <p:cNvSpPr>
            <a:spLocks noGrp="1"/>
          </p:cNvSpPr>
          <p:nvPr>
            <p:ph type="ftr" sz="quarter" idx="11"/>
          </p:nvPr>
        </p:nvSpPr>
        <p:spPr/>
        <p:txBody>
          <a:bodyPr/>
          <a:lstStyle/>
          <a:p>
            <a:endParaRPr lang="nl-NL"/>
          </a:p>
        </p:txBody>
      </p:sp>
      <p:sp>
        <p:nvSpPr>
          <p:cNvPr id="6" name="Tijdelijke aanduiding voor dianummer 5"/>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4809303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28-10-2019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1988898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nl-NL"/>
              <a:t>Klik om de stijl te bewerken</a:t>
            </a:r>
          </a:p>
        </p:txBody>
      </p:sp>
      <p:sp>
        <p:nvSpPr>
          <p:cNvPr id="3" name="Tijdelijke aanduiding voor teks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4" name="Tijdelijke aanduiding voor inhoud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 om de modelstijlen te bewerken</a:t>
            </a:r>
          </a:p>
        </p:txBody>
      </p:sp>
      <p:sp>
        <p:nvSpPr>
          <p:cNvPr id="6" name="Tijdelijke aanduiding voor inhoud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p:cNvSpPr>
            <a:spLocks noGrp="1"/>
          </p:cNvSpPr>
          <p:nvPr>
            <p:ph type="dt" sz="half" idx="10"/>
          </p:nvPr>
        </p:nvSpPr>
        <p:spPr/>
        <p:txBody>
          <a:bodyPr/>
          <a:lstStyle/>
          <a:p>
            <a:fld id="{CB1D60EE-7FC9-489C-9A72-8C3774490951}" type="datetimeFigureOut">
              <a:rPr lang="nl-NL" smtClean="0"/>
              <a:t>28-10-2019</a:t>
            </a:fld>
            <a:endParaRPr lang="nl-NL"/>
          </a:p>
        </p:txBody>
      </p:sp>
      <p:sp>
        <p:nvSpPr>
          <p:cNvPr id="8" name="Tijdelijke aanduiding voor voettekst 7"/>
          <p:cNvSpPr>
            <a:spLocks noGrp="1"/>
          </p:cNvSpPr>
          <p:nvPr>
            <p:ph type="ftr" sz="quarter" idx="11"/>
          </p:nvPr>
        </p:nvSpPr>
        <p:spPr/>
        <p:txBody>
          <a:bodyPr/>
          <a:lstStyle/>
          <a:p>
            <a:endParaRPr lang="nl-NL"/>
          </a:p>
        </p:txBody>
      </p:sp>
      <p:sp>
        <p:nvSpPr>
          <p:cNvPr id="9" name="Tijdelijke aanduiding voor dianummer 8"/>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723505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CB1D60EE-7FC9-489C-9A72-8C3774490951}" type="datetimeFigureOut">
              <a:rPr lang="nl-NL" smtClean="0"/>
              <a:t>28-10-2019</a:t>
            </a:fld>
            <a:endParaRPr lang="nl-NL"/>
          </a:p>
        </p:txBody>
      </p:sp>
      <p:sp>
        <p:nvSpPr>
          <p:cNvPr id="4" name="Tijdelijke aanduiding voor voettekst 3"/>
          <p:cNvSpPr>
            <a:spLocks noGrp="1"/>
          </p:cNvSpPr>
          <p:nvPr>
            <p:ph type="ftr" sz="quarter" idx="11"/>
          </p:nvPr>
        </p:nvSpPr>
        <p:spPr/>
        <p:txBody>
          <a:bodyPr/>
          <a:lstStyle/>
          <a:p>
            <a:endParaRPr lang="nl-NL"/>
          </a:p>
        </p:txBody>
      </p:sp>
      <p:sp>
        <p:nvSpPr>
          <p:cNvPr id="5" name="Tijdelijke aanduiding voor dianummer 4"/>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32650883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p:cNvSpPr>
            <a:spLocks noGrp="1"/>
          </p:cNvSpPr>
          <p:nvPr>
            <p:ph type="dt" sz="half" idx="10"/>
          </p:nvPr>
        </p:nvSpPr>
        <p:spPr/>
        <p:txBody>
          <a:bodyPr/>
          <a:lstStyle/>
          <a:p>
            <a:fld id="{CB1D60EE-7FC9-489C-9A72-8C3774490951}" type="datetimeFigureOut">
              <a:rPr lang="nl-NL" smtClean="0"/>
              <a:t>28-10-2019</a:t>
            </a:fld>
            <a:endParaRPr lang="nl-NL"/>
          </a:p>
        </p:txBody>
      </p:sp>
      <p:sp>
        <p:nvSpPr>
          <p:cNvPr id="3" name="Tijdelijke aanduiding voor voettekst 2"/>
          <p:cNvSpPr>
            <a:spLocks noGrp="1"/>
          </p:cNvSpPr>
          <p:nvPr>
            <p:ph type="ftr" sz="quarter" idx="11"/>
          </p:nvPr>
        </p:nvSpPr>
        <p:spPr/>
        <p:txBody>
          <a:bodyPr/>
          <a:lstStyle/>
          <a:p>
            <a:endParaRPr lang="nl-NL"/>
          </a:p>
        </p:txBody>
      </p:sp>
      <p:sp>
        <p:nvSpPr>
          <p:cNvPr id="4" name="Tijdelijke aanduiding voor dianummer 3"/>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29261969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nl-NL"/>
              <a:t>Klik om de stijl te bewerken</a:t>
            </a:r>
          </a:p>
        </p:txBody>
      </p:sp>
      <p:sp>
        <p:nvSpPr>
          <p:cNvPr id="3" name="Tijdelijke aanduiding voor inhoud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28-10-2019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139535775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nl-NL"/>
              <a:t>Klik om de stijl te bewerken</a:t>
            </a:r>
          </a:p>
        </p:txBody>
      </p:sp>
      <p:sp>
        <p:nvSpPr>
          <p:cNvPr id="3" name="Tijdelijke aanduiding voor afbeelding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nl-NL"/>
              <a:t>Klik om de modelstijlen te bewerken</a:t>
            </a:r>
          </a:p>
        </p:txBody>
      </p:sp>
      <p:sp>
        <p:nvSpPr>
          <p:cNvPr id="5" name="Tijdelijke aanduiding voor datum 4"/>
          <p:cNvSpPr>
            <a:spLocks noGrp="1"/>
          </p:cNvSpPr>
          <p:nvPr>
            <p:ph type="dt" sz="half" idx="10"/>
          </p:nvPr>
        </p:nvSpPr>
        <p:spPr/>
        <p:txBody>
          <a:bodyPr/>
          <a:lstStyle/>
          <a:p>
            <a:fld id="{CB1D60EE-7FC9-489C-9A72-8C3774490951}" type="datetimeFigureOut">
              <a:rPr lang="nl-NL" smtClean="0"/>
              <a:t>28-10-2019</a:t>
            </a:fld>
            <a:endParaRPr lang="nl-NL"/>
          </a:p>
        </p:txBody>
      </p:sp>
      <p:sp>
        <p:nvSpPr>
          <p:cNvPr id="6" name="Tijdelijke aanduiding voor voettekst 5"/>
          <p:cNvSpPr>
            <a:spLocks noGrp="1"/>
          </p:cNvSpPr>
          <p:nvPr>
            <p:ph type="ftr" sz="quarter" idx="11"/>
          </p:nvPr>
        </p:nvSpPr>
        <p:spPr/>
        <p:txBody>
          <a:bodyPr/>
          <a:lstStyle/>
          <a:p>
            <a:endParaRPr lang="nl-NL"/>
          </a:p>
        </p:txBody>
      </p:sp>
      <p:sp>
        <p:nvSpPr>
          <p:cNvPr id="7" name="Tijdelijke aanduiding voor dianummer 6"/>
          <p:cNvSpPr>
            <a:spLocks noGrp="1"/>
          </p:cNvSpPr>
          <p:nvPr>
            <p:ph type="sldNum" sz="quarter" idx="12"/>
          </p:nvPr>
        </p:nvSpPr>
        <p:spPr/>
        <p:txBody>
          <a:bodyPr/>
          <a:lstStyle/>
          <a:p>
            <a:fld id="{BC7802E1-E70E-468C-82E9-EE50A80FF561}" type="slidenum">
              <a:rPr lang="nl-NL" smtClean="0"/>
              <a:t>‹nr.›</a:t>
            </a:fld>
            <a:endParaRPr lang="nl-NL"/>
          </a:p>
        </p:txBody>
      </p:sp>
    </p:spTree>
    <p:extLst>
      <p:ext uri="{BB962C8B-B14F-4D97-AF65-F5344CB8AC3E}">
        <p14:creationId xmlns:p14="http://schemas.microsoft.com/office/powerpoint/2010/main" val="4877828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nl-NL"/>
              <a:t>Klik om de stijl te bewerken</a:t>
            </a:r>
          </a:p>
        </p:txBody>
      </p:sp>
      <p:sp>
        <p:nvSpPr>
          <p:cNvPr id="3" name="Tijdelijke aanduiding voor teks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1D60EE-7FC9-489C-9A72-8C3774490951}" type="datetimeFigureOut">
              <a:rPr lang="nl-NL" smtClean="0"/>
              <a:t>28-10-2019</a:t>
            </a:fld>
            <a:endParaRPr lang="nl-NL"/>
          </a:p>
        </p:txBody>
      </p:sp>
      <p:sp>
        <p:nvSpPr>
          <p:cNvPr id="5" name="Tijdelijke aanduiding voor voettekst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7802E1-E70E-468C-82E9-EE50A80FF561}" type="slidenum">
              <a:rPr lang="nl-NL" smtClean="0"/>
              <a:t>‹nr.›</a:t>
            </a:fld>
            <a:endParaRPr lang="nl-NL"/>
          </a:p>
        </p:txBody>
      </p:sp>
    </p:spTree>
    <p:extLst>
      <p:ext uri="{BB962C8B-B14F-4D97-AF65-F5344CB8AC3E}">
        <p14:creationId xmlns:p14="http://schemas.microsoft.com/office/powerpoint/2010/main" val="418331290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1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5.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3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3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4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4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1.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55766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Historische binnenstad en stadscentrum</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binnenstad is een vrij compact stadsdeel met smalle wegen in een fijnmazig netwerk. In de 19e eeuw vond in de binnenstad verdichting plaats. Daarna breidde de stad zich buiten de muren verder uit.</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historische binnenstad ontbreekt in sommige steden, bijvoorbeeld door oorlogshandelingen of omdat het een nieuwe stad is.</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Alle steden hebben een centraal zakencentrum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cbd</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central</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business district).</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7610065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Negentiende-eeuwse arbeiders- en industriewijken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Tijdens industriële ontwikkeling (+/- 1870 -1900) ontstonden, vooral langs spoorlijnen en waterwegen, arbeiders- en industriewijken. Kleine slechte arbeiderswoningen en fabrieken, vaak in smalle straten met weinig groenvoorzieningen. Nu zijn deze oude woningen meestal gerenoveerd of gesloopt.</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213BA30B-A075-4B0F-833A-51A2F76F1F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8" y="4149080"/>
            <a:ext cx="3456384" cy="2299924"/>
          </a:xfrm>
          <a:prstGeom prst="rect">
            <a:avLst/>
          </a:prstGeom>
        </p:spPr>
      </p:pic>
    </p:spTree>
    <p:extLst>
      <p:ext uri="{BB962C8B-B14F-4D97-AF65-F5344CB8AC3E}">
        <p14:creationId xmlns:p14="http://schemas.microsoft.com/office/powerpoint/2010/main" val="13502868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Negentiende-eeuwse arbeiders- en industriewijken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Drents dorp (Eindhoven) is een voorbeeld van een oude arbeiderswijk, waar woningen wel tuintjes hebben.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Naast arbeiderswijken bouwden rijke industriëlen ook soms villa’s.</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Voorbeeld daarvan is te vinden in Maastricht.</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98D28D6B-84A1-4A6A-8460-C40FC1AA15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4077072"/>
            <a:ext cx="3347864" cy="2109582"/>
          </a:xfrm>
          <a:prstGeom prst="rect">
            <a:avLst/>
          </a:prstGeom>
        </p:spPr>
      </p:pic>
      <p:pic>
        <p:nvPicPr>
          <p:cNvPr id="6" name="Afbeelding 5">
            <a:extLst>
              <a:ext uri="{FF2B5EF4-FFF2-40B4-BE49-F238E27FC236}">
                <a16:creationId xmlns:a16="http://schemas.microsoft.com/office/drawing/2014/main" id="{438BC5E3-3B95-4823-9646-CC3E43907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4077072"/>
            <a:ext cx="3029920" cy="2109582"/>
          </a:xfrm>
          <a:prstGeom prst="rect">
            <a:avLst/>
          </a:prstGeom>
        </p:spPr>
      </p:pic>
    </p:spTree>
    <p:extLst>
      <p:ext uri="{BB962C8B-B14F-4D97-AF65-F5344CB8AC3E}">
        <p14:creationId xmlns:p14="http://schemas.microsoft.com/office/powerpoint/2010/main" val="4266774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Negentiende-eeuwse arbeiders- en industriewijken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Drents dorp (Eindhoven) is een voorbeeld van een oude arbeiderswijk, waar woningen wel tuintjes hebben.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Naast arbeiderswijken bouwden rijke industriëlen ook soms villa’s.</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Voorbeeld daarvan is te vinden in Maastricht.</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98D28D6B-84A1-4A6A-8460-C40FC1AA15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3568" y="4077072"/>
            <a:ext cx="3347864" cy="2109582"/>
          </a:xfrm>
          <a:prstGeom prst="rect">
            <a:avLst/>
          </a:prstGeom>
        </p:spPr>
      </p:pic>
      <p:pic>
        <p:nvPicPr>
          <p:cNvPr id="6" name="Afbeelding 5">
            <a:extLst>
              <a:ext uri="{FF2B5EF4-FFF2-40B4-BE49-F238E27FC236}">
                <a16:creationId xmlns:a16="http://schemas.microsoft.com/office/drawing/2014/main" id="{438BC5E3-3B95-4823-9646-CC3E439077E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44008" y="4077072"/>
            <a:ext cx="3029920" cy="2109582"/>
          </a:xfrm>
          <a:prstGeom prst="rect">
            <a:avLst/>
          </a:prstGeom>
        </p:spPr>
      </p:pic>
    </p:spTree>
    <p:extLst>
      <p:ext uri="{BB962C8B-B14F-4D97-AF65-F5344CB8AC3E}">
        <p14:creationId xmlns:p14="http://schemas.microsoft.com/office/powerpoint/2010/main" val="59436584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lv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Vooroorlogse stadswijken 1900-1940</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overheid kreeg vanaf 1900 meer invloed op de woningbouw (Woningwet 1901). Woningen werden beter en wooncorporaties belangrijker.</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Verder van het centrum werd ruimer gebouwd. Deze ‘tuindorpen’ hadden meer groen en woningen vaak groter met erkers en glas-in-loodramen.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Langs uitvalswegen van centrale steden werden ook grote huizen gebouwd. Nu vaak kantoren van advocaten of makelaars.</a:t>
            </a: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82483946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Naoorlogse wijken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Oorlogsschade, geldgebrek, bevolkingsgroei, meer huwelijken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woningnood. </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Huizenbouw daarom snel en goedkoop: rijtjeshuizen en hoogbouw. Systeembouw van gehorige etage- of portiekwoningen.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Hoogbouw tot ver in de jaren zestig. Flats veranderden wel van vorm met meer groen ertussen. Voorzieningenniveau was laag.</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E7BF961F-AF11-44EC-B4E6-857DF823D6D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2910954" y="4584424"/>
            <a:ext cx="3322091" cy="2387151"/>
          </a:xfrm>
          <a:prstGeom prst="rect">
            <a:avLst/>
          </a:prstGeom>
        </p:spPr>
      </p:pic>
    </p:spTree>
    <p:extLst>
      <p:ext uri="{BB962C8B-B14F-4D97-AF65-F5344CB8AC3E}">
        <p14:creationId xmlns:p14="http://schemas.microsoft.com/office/powerpoint/2010/main" val="4792940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Naoorlogse wijken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Vanaf de jaren zestig steeg het aantal koopwoningen.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Steeds meer aangepast aan individuele wensen: woonerven en bloemkoolwijken</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FF851BC5-6280-440C-BE0C-88BE77DCD2F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5425" y="2996952"/>
            <a:ext cx="4413150" cy="3539909"/>
          </a:xfrm>
          <a:prstGeom prst="rect">
            <a:avLst/>
          </a:prstGeom>
        </p:spPr>
      </p:pic>
    </p:spTree>
    <p:extLst>
      <p:ext uri="{BB962C8B-B14F-4D97-AF65-F5344CB8AC3E}">
        <p14:creationId xmlns:p14="http://schemas.microsoft.com/office/powerpoint/2010/main" val="35031333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04448"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Verstedelijkt platteland</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suburbanisatie vanaf de jaren zestig was selectief; jonge rijkere gezinnen. Het platteland rondom de centrale steden verstedelijkte daardoor snel.</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overheid wees groeikernen aan ter bescherming van landschap en dorpskarakters. Het inwoneraantal van de groeikernen nam snel toe zoals in Purmerend, Capelle aan de IJssel, Zoetermeer of Nieuwegein.</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FDF44AF5-CC41-4810-B539-7D7CE2E83D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8" y="4656437"/>
            <a:ext cx="2911535" cy="1933781"/>
          </a:xfrm>
          <a:prstGeom prst="rect">
            <a:avLst/>
          </a:prstGeom>
        </p:spPr>
      </p:pic>
    </p:spTree>
    <p:extLst>
      <p:ext uri="{BB962C8B-B14F-4D97-AF65-F5344CB8AC3E}">
        <p14:creationId xmlns:p14="http://schemas.microsoft.com/office/powerpoint/2010/main" val="9344790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Re-urbanisatie</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Suburbanisatie zorgde voor problemen in de centrale steden: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verarming/vergrijzing van de 19e-eeuwse en naoorlogse wijken</a:t>
            </a:r>
          </a:p>
          <a:p>
            <a:pPr lvl="0">
              <a:spcBef>
                <a:spcPts val="0"/>
              </a:spcBef>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leegstand</a:t>
            </a:r>
          </a:p>
          <a:p>
            <a:pPr lvl="0">
              <a:spcBef>
                <a:spcPts val="0"/>
              </a:spcBef>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verder verval en daling van het voorzieningenniveau.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Hierin vestigden zich vaak veel niet-westerse bevolkingsgroepen.</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overheid begon met het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compactestadbeleid</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gevolgd door re-urbanisatie.</a:t>
            </a:r>
          </a:p>
        </p:txBody>
      </p:sp>
    </p:spTree>
    <p:extLst>
      <p:ext uri="{BB962C8B-B14F-4D97-AF65-F5344CB8AC3E}">
        <p14:creationId xmlns:p14="http://schemas.microsoft.com/office/powerpoint/2010/main" val="16775410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748464"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Re-urbanisatie</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Tegelijk begon het Vinex-beleid, gericht op nieuwbouwwijken: de Vinex-wijken op de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Vinex-locaties</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Ze moesten het tekort aan woningen, vooral in West-Nederland, oplossen.</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Vinex-wijken zijn meestal erg grootschalig. Dat was onder andere vanwege een poging om het openbaar vervoer efficiënter te organiseren. De bouwstijlen van Vinex-wijken zijn divers.</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Wingdings" panose="05000000000000000000" pitchFamily="2" charset="2"/>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752D5587-EFC4-41CA-BEB9-8C014DB69C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71234" y="4380921"/>
            <a:ext cx="2205996" cy="2205996"/>
          </a:xfrm>
          <a:prstGeom prst="rect">
            <a:avLst/>
          </a:prstGeom>
        </p:spPr>
      </p:pic>
    </p:spTree>
    <p:extLst>
      <p:ext uri="{BB962C8B-B14F-4D97-AF65-F5344CB8AC3E}">
        <p14:creationId xmlns:p14="http://schemas.microsoft.com/office/powerpoint/2010/main" val="18777667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3. Leefbaarheid in stedelijke gebieden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4" name="Afbeelding 3">
            <a:extLst>
              <a:ext uri="{FF2B5EF4-FFF2-40B4-BE49-F238E27FC236}">
                <a16:creationId xmlns:a16="http://schemas.microsoft.com/office/drawing/2014/main" id="{00BA3B76-385C-46FE-B1C1-36AA16E0A5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14970"/>
            <a:ext cx="9144000" cy="6288388"/>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Werken aan leefbaarheid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Welke kenmerken in de verschillende soorten wijken zijn van belang voor de leefbaarheid ervan?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Met welke problemen, die verband houden met de leefbaarheid, hebben steden te maken en hoe probeert de overheid hier zicht op te krijgen?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worden problemen rondom de leefbaarheid aangepakt?</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descr="Afbeelding met persoon, bal, spelen, gras&#10;&#10;Beschrijving is gegenereerd met zeer hoge betrouwbaarheid">
            <a:extLst>
              <a:ext uri="{FF2B5EF4-FFF2-40B4-BE49-F238E27FC236}">
                <a16:creationId xmlns:a16="http://schemas.microsoft.com/office/drawing/2014/main" id="{2689C3C3-8413-4D97-A76D-8E6FAA13539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112" y="4341048"/>
            <a:ext cx="9144000" cy="5138217"/>
          </a:xfrm>
          <a:prstGeom prst="rect">
            <a:avLst/>
          </a:prstGeom>
        </p:spPr>
      </p:pic>
    </p:spTree>
    <p:extLst>
      <p:ext uri="{BB962C8B-B14F-4D97-AF65-F5344CB8AC3E}">
        <p14:creationId xmlns:p14="http://schemas.microsoft.com/office/powerpoint/2010/main" val="268902152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Werken aan leefbaarheid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Leefbaarheid in steden</a:t>
            </a:r>
          </a:p>
          <a:p>
            <a:pPr>
              <a:spcBef>
                <a:spcPts val="0"/>
              </a:spcBef>
              <a:spcAft>
                <a:spcPts val="100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leefbaarheid van stadswijken verschilt sterk en hangt samen met zaken als het type woningen, aard van de voorzieningen en bewoners. </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descr="Afbeelding met buiten, fiets, rijden, gebouw&#10;&#10;Beschrijving is gegenereerd met zeer hoge betrouwbaarheid">
            <a:extLst>
              <a:ext uri="{FF2B5EF4-FFF2-40B4-BE49-F238E27FC236}">
                <a16:creationId xmlns:a16="http://schemas.microsoft.com/office/drawing/2014/main" id="{5E3C6EE0-62ED-46B3-99F6-73D6968A13C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7704" y="3202880"/>
            <a:ext cx="5076056" cy="3384037"/>
          </a:xfrm>
          <a:prstGeom prst="rect">
            <a:avLst/>
          </a:prstGeom>
        </p:spPr>
      </p:pic>
    </p:spTree>
    <p:extLst>
      <p:ext uri="{BB962C8B-B14F-4D97-AF65-F5344CB8AC3E}">
        <p14:creationId xmlns:p14="http://schemas.microsoft.com/office/powerpoint/2010/main" val="309056092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Werken aan leefbaarheid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Buurtprofiel</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leefbaarheid kun je weergeven in een buurtprofiel:</a:t>
            </a:r>
          </a:p>
          <a:p>
            <a:pPr lvl="0">
              <a:spcAft>
                <a:spcPts val="0"/>
              </a:spcAft>
              <a:buFont typeface="Calibri" panose="020F050202020403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Woningkenmerken: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ouderdom, woningtype, eigendomsverhoudingen en staat van onderhoud.</a:t>
            </a:r>
          </a:p>
          <a:p>
            <a:pPr>
              <a:spcAft>
                <a:spcPts val="0"/>
              </a:spcAft>
              <a:buFont typeface="Calibri" panose="020F050202020403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Woonomgeving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(groen, de ligging en de afstand tot de buurtvoorzieningen enz.)</a:t>
            </a:r>
          </a:p>
          <a:p>
            <a:pPr lvl="0">
              <a:spcAft>
                <a:spcPts val="0"/>
              </a:spcAft>
              <a:buFont typeface="Calibri" panose="020F050202020403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Bewonerskenmerken</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omvang huishoudens, etniciteit, inkomen, gezinsfase. </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583716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Werken aan leefbaarheid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Buurtprofiel</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het buurtprofiel staan ook gegevens over de subjectieve beleving van wijk of buurt.</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Soms staan in een buurtprofiel slechts een of enkele kenmerken die de leefbaarheid sterk beïnvloeden centraal.</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Ook wordt de leefbaarheid soms uitgedrukt in slechts een enkel (index)cijfer. Let op de gegevens die in het cijfer zijn verwerkt.</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descr="Afbeelding met tekst, kaart&#10;&#10;Beschrijving is gegenereerd met zeer hoge betrouwbaarheid">
            <a:extLst>
              <a:ext uri="{FF2B5EF4-FFF2-40B4-BE49-F238E27FC236}">
                <a16:creationId xmlns:a16="http://schemas.microsoft.com/office/drawing/2014/main" id="{5B83BEE4-A147-47AE-A760-5B692F3384F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3808" y="4365104"/>
            <a:ext cx="3912096" cy="2319873"/>
          </a:xfrm>
          <a:prstGeom prst="rect">
            <a:avLst/>
          </a:prstGeom>
        </p:spPr>
      </p:pic>
      <p:sp>
        <p:nvSpPr>
          <p:cNvPr id="5" name="Rechthoek 4">
            <a:extLst>
              <a:ext uri="{FF2B5EF4-FFF2-40B4-BE49-F238E27FC236}">
                <a16:creationId xmlns:a16="http://schemas.microsoft.com/office/drawing/2014/main" id="{4D9F5576-B50B-4EFC-A642-F4F0A504696B}"/>
              </a:ext>
            </a:extLst>
          </p:cNvPr>
          <p:cNvSpPr/>
          <p:nvPr/>
        </p:nvSpPr>
        <p:spPr>
          <a:xfrm>
            <a:off x="6228184" y="5940586"/>
            <a:ext cx="2160240"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Rapportcijfer leefbaarheid per buurt in Amsterdam, 2013.</a:t>
            </a:r>
          </a:p>
        </p:txBody>
      </p:sp>
    </p:spTree>
    <p:extLst>
      <p:ext uri="{BB962C8B-B14F-4D97-AF65-F5344CB8AC3E}">
        <p14:creationId xmlns:p14="http://schemas.microsoft.com/office/powerpoint/2010/main" val="34407237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Werken aan leefbaarheid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Sociale samenhang</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Goede contacten tussen bewoners zijn belangrijk voor de sociale cohesie of samenhang en de leefbaarheid. Bewoners en overheid spelen beide een eigen rol bij die samenhang.</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leeftijdsopbouw en verandering daarin (vergrijzing) heeft invloed op de samenhang en de sociale veiligheid.</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overheid kan vestiging en vertrek (leeftijdsopbouw) sturen. Het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compactestadbeleid</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zorgt voor verjonging van centrale stad.</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4217006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Werken aan leefbaarheid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Sociale samenhang</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Sociaaleconomische samenstelling heeft invloed op sociale samenhang. Nederlandse steden hebben relatief minder ruimtelijke segregatie tussen arm en rijk.</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overheid heeft invloed op de sociaaleconomische opbouw door de bouw van het aantal huur- of koopwoningen in een wijk.</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descr="Afbeelding met gebouw, buiten, straat&#10;&#10;Beschrijving is gegenereerd met zeer hoge betrouwbaarheid">
            <a:extLst>
              <a:ext uri="{FF2B5EF4-FFF2-40B4-BE49-F238E27FC236}">
                <a16:creationId xmlns:a16="http://schemas.microsoft.com/office/drawing/2014/main" id="{F3FFEF92-F7C5-4993-9C2F-3DC7DBD69C0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82044" y="4066748"/>
            <a:ext cx="3779912" cy="2520169"/>
          </a:xfrm>
          <a:prstGeom prst="rect">
            <a:avLst/>
          </a:prstGeom>
        </p:spPr>
      </p:pic>
    </p:spTree>
    <p:extLst>
      <p:ext uri="{BB962C8B-B14F-4D97-AF65-F5344CB8AC3E}">
        <p14:creationId xmlns:p14="http://schemas.microsoft.com/office/powerpoint/2010/main" val="17117448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Werken aan leefbaarheid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Sociale samenhang</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Etnische segregatie is in Nederlandse steden groter dan sociaaleconomische segregatie. Dit speelt een rol bij de sociale samenhang.</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descr="Afbeelding met schermafbeelding&#10;&#10;Beschrijving is gegenereerd met zeer hoge betrouwbaarheid">
            <a:extLst>
              <a:ext uri="{FF2B5EF4-FFF2-40B4-BE49-F238E27FC236}">
                <a16:creationId xmlns:a16="http://schemas.microsoft.com/office/drawing/2014/main" id="{C641DB1E-67FF-4E85-A9EA-EBF9573B1DE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3459656"/>
            <a:ext cx="6096000" cy="2734056"/>
          </a:xfrm>
          <a:prstGeom prst="rect">
            <a:avLst/>
          </a:prstGeom>
        </p:spPr>
      </p:pic>
    </p:spTree>
    <p:extLst>
      <p:ext uri="{BB962C8B-B14F-4D97-AF65-F5344CB8AC3E}">
        <p14:creationId xmlns:p14="http://schemas.microsoft.com/office/powerpoint/2010/main" val="9741230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Werken aan leefbaarheid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Wijkvoorzieningen</a:t>
            </a:r>
            <a:endParaRPr lang="nl-NL" sz="24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Door wijkvoorzieningen kan de sociale samenhang beïnvloed worden. </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Sommige wijkvoorzieningen komen alleen voor wanneer dat economisch verantwoord is. Andere voorzieningen worden door de politiek bepaald, zoals bij onderwijs, gezondheidszorg of buurthuizen.</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Decentralisatie zorg:  overheidsdiensten </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naar gemeenten/inzet buurtgenoten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sociale cohesie wordt belangrijker.</a:t>
            </a:r>
          </a:p>
          <a:p>
            <a:pPr lvl="0">
              <a:spcAft>
                <a:spcPts val="0"/>
              </a:spcAft>
              <a:buFont typeface="Wingdings" panose="05000000000000000000" pitchFamily="2" charset="2"/>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Minder basisscholen in wijken door de vergrijzing.</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1106617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Werken aan leefbaarheid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Leefbaarheid en veiligheid</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Belangrijk aspect van de leefbaarheid: hoe wordt de openbare ruimte beleefd door bewoners en bezoekers?</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sociale veiligheid:  objectieve veiligheid (cijfers criminaliteit), subjectieve veiligheid (beleving van veiligheid).</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Leefbaarheid verbeteren door herinrichting van openbare ruimte, toezicht en toepassing van digitale hulpmiddelen.</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descr="Afbeelding met persoon, weg, gebouw, buiten&#10;&#10;Beschrijving is gegenereerd met zeer hoge betrouwbaarheid">
            <a:extLst>
              <a:ext uri="{FF2B5EF4-FFF2-40B4-BE49-F238E27FC236}">
                <a16:creationId xmlns:a16="http://schemas.microsoft.com/office/drawing/2014/main" id="{AA1345F9-746E-4FB7-8CE6-0A9896E02A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62064" y="4560318"/>
            <a:ext cx="3419872" cy="1922988"/>
          </a:xfrm>
          <a:prstGeom prst="rect">
            <a:avLst/>
          </a:prstGeom>
        </p:spPr>
      </p:pic>
    </p:spTree>
    <p:extLst>
      <p:ext uri="{BB962C8B-B14F-4D97-AF65-F5344CB8AC3E}">
        <p14:creationId xmlns:p14="http://schemas.microsoft.com/office/powerpoint/2010/main" val="21197619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Werken aan leefbaarheid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Herstructurering en stadsvernieuwing</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Steden worden voortdurend opnieuw ingericht. Dit proces van renovatie en sanering van buurten en wijken wordt stadsvernieuwing genoemd.</a:t>
            </a:r>
          </a:p>
          <a:p>
            <a:pPr lvl="0">
              <a:spcAft>
                <a:spcPts val="0"/>
              </a:spcAft>
              <a:buFont typeface="Calibri" panose="020F050202020403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Aanleidingen</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economische veranderingen, selectieve migratie, voorzieningenniveau, verkeersafwikkeling. </a:t>
            </a:r>
          </a:p>
          <a:p>
            <a:pPr lvl="0">
              <a:spcAft>
                <a:spcPts val="0"/>
              </a:spcAft>
              <a:buFont typeface="Calibri" panose="020F050202020403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Verschillende belangen</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bewoners (leefbaarheid), geldverstrekkers, projectontwikkelaars of bedrijven.</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10829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3. Leefbaarheid in stedelijke gebieden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endParaRPr lang="nl-NL" sz="2400" b="1" dirty="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r>
              <a:rPr lang="nl-NL" sz="2400" dirty="0">
                <a:latin typeface="Calibri" panose="020F0502020204030204" pitchFamily="34" charset="0"/>
                <a:cs typeface="Calibri" panose="020F0502020204030204" pitchFamily="34" charset="0"/>
              </a:rPr>
              <a:t>Hoe kun je de leefbaarheid van (woonwijken in) stedelijke gebieden beïnvloeden?</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6" name="Afbeelding 5">
            <a:extLst>
              <a:ext uri="{FF2B5EF4-FFF2-40B4-BE49-F238E27FC236}">
                <a16:creationId xmlns:a16="http://schemas.microsoft.com/office/drawing/2014/main" id="{939FC204-3379-4F59-820A-9FE99C7C8D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924944"/>
            <a:ext cx="9144000" cy="5496300"/>
          </a:xfrm>
          <a:prstGeom prst="rect">
            <a:avLst/>
          </a:prstGeom>
        </p:spPr>
      </p:pic>
    </p:spTree>
    <p:extLst>
      <p:ext uri="{BB962C8B-B14F-4D97-AF65-F5344CB8AC3E}">
        <p14:creationId xmlns:p14="http://schemas.microsoft.com/office/powerpoint/2010/main" val="17728087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§3.2 Werken aan leefbaarheid</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Herstructurering en stadsvernieuwing</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Bij herstructurering (sloop, nieuwbouw, nieuwe functies) verandert de woningvoorraad en bevolkingssamenstelling. Stationslocaties of oude fabrieksterreinen zijn daarbij in trek.</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Vanaf de zestiger jaren in oude achterstandswijken van de 19e en begin 20e eeuw. Ook de eerste naoorlogse wijken zijn of worden al heringericht.</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descr="Afbeelding met buiten, water, gebouw&#10;&#10;Beschrijving is gegenereerd met zeer hoge betrouwbaarheid">
            <a:extLst>
              <a:ext uri="{FF2B5EF4-FFF2-40B4-BE49-F238E27FC236}">
                <a16:creationId xmlns:a16="http://schemas.microsoft.com/office/drawing/2014/main" id="{F5691D6D-A4D9-47BE-B718-C39034B39F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67944" y="4019229"/>
            <a:ext cx="3851920" cy="2567688"/>
          </a:xfrm>
          <a:prstGeom prst="rect">
            <a:avLst/>
          </a:prstGeom>
        </p:spPr>
      </p:pic>
      <p:sp>
        <p:nvSpPr>
          <p:cNvPr id="5" name="Rechthoek 4">
            <a:extLst>
              <a:ext uri="{FF2B5EF4-FFF2-40B4-BE49-F238E27FC236}">
                <a16:creationId xmlns:a16="http://schemas.microsoft.com/office/drawing/2014/main" id="{FDC49793-43C4-4B6C-9AA6-DF7515446009}"/>
              </a:ext>
            </a:extLst>
          </p:cNvPr>
          <p:cNvSpPr/>
          <p:nvPr/>
        </p:nvSpPr>
        <p:spPr>
          <a:xfrm>
            <a:off x="1043608" y="4725144"/>
            <a:ext cx="2520280" cy="83099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Herstructurering in de wijk </a:t>
            </a:r>
            <a:r>
              <a:rPr kumimoji="0" lang="nl-NL" sz="1200" b="0"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Céramique</a:t>
            </a: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op het voormalige terrein van de porseleinfabrieken in Maastricht.</a:t>
            </a:r>
          </a:p>
        </p:txBody>
      </p:sp>
    </p:spTree>
    <p:extLst>
      <p:ext uri="{BB962C8B-B14F-4D97-AF65-F5344CB8AC3E}">
        <p14:creationId xmlns:p14="http://schemas.microsoft.com/office/powerpoint/2010/main" val="421997023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chemeClr val="bg1"/>
                </a:solidFill>
                <a:latin typeface="Calibri" panose="020F0502020204030204" pitchFamily="34" charset="0"/>
              </a:rPr>
              <a:t>3. Leefbaarheid in stedelijke gebieden</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5" name="Tijdelijke aanduiding voor inhoud 1"/>
          <p:cNvSpPr>
            <a:spLocks noGrp="1"/>
          </p:cNvSpPr>
          <p:nvPr>
            <p:ph idx="1"/>
          </p:nvPr>
        </p:nvSpPr>
        <p:spPr>
          <a:xfrm>
            <a:off x="0" y="1080000"/>
            <a:ext cx="8820472"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Hoofdvraag</a:t>
            </a:r>
            <a:endParaRPr lang="nl-NL" sz="2400" b="1" dirty="0">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r>
              <a:rPr lang="nl-NL" sz="2400" dirty="0">
                <a:latin typeface="Calibri" panose="020F0502020204030204" pitchFamily="34" charset="0"/>
                <a:cs typeface="Calibri" panose="020F0502020204030204" pitchFamily="34" charset="0"/>
              </a:rPr>
              <a:t>Hoe kun je de leefbaarheid van (woonwijken in) stedelijke gebieden beïnvloeden?</a:t>
            </a: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6" name="Afbeelding 5">
            <a:extLst>
              <a:ext uri="{FF2B5EF4-FFF2-40B4-BE49-F238E27FC236}">
                <a16:creationId xmlns:a16="http://schemas.microsoft.com/office/drawing/2014/main" id="{939FC204-3379-4F59-820A-9FE99C7C8DF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2924944"/>
            <a:ext cx="9144000" cy="5496300"/>
          </a:xfrm>
          <a:prstGeom prst="rect">
            <a:avLst/>
          </a:prstGeom>
        </p:spPr>
      </p:pic>
    </p:spTree>
    <p:extLst>
      <p:ext uri="{BB962C8B-B14F-4D97-AF65-F5344CB8AC3E}">
        <p14:creationId xmlns:p14="http://schemas.microsoft.com/office/powerpoint/2010/main" val="30645341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Stad van de toekomst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ontwikkelt de stad van de toekomst zich in een tijd waarin – naast de economie – kennis, duurzaamheid en creativiteit een steeds belangrijkere rol vervullen?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Hoe proberen stadsbesturen de huidige vraagstukken die samenhangen met de nieuwe ontwikkelingen aan te pakken?</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7" name="Afbeelding 6" descr="Afbeelding met vloer, binnen, persoon, muur&#10;&#10;Beschrijving is gegenereerd met zeer hoge betrouwbaarheid">
            <a:extLst>
              <a:ext uri="{FF2B5EF4-FFF2-40B4-BE49-F238E27FC236}">
                <a16:creationId xmlns:a16="http://schemas.microsoft.com/office/drawing/2014/main" id="{2D072109-6668-43E6-8859-35C3F03F7E9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0" y="3933056"/>
            <a:ext cx="9144000" cy="4248473"/>
          </a:xfrm>
          <a:prstGeom prst="rect">
            <a:avLst/>
          </a:prstGeom>
        </p:spPr>
      </p:pic>
    </p:spTree>
    <p:extLst>
      <p:ext uri="{BB962C8B-B14F-4D97-AF65-F5344CB8AC3E}">
        <p14:creationId xmlns:p14="http://schemas.microsoft.com/office/powerpoint/2010/main" val="32743385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Stad van de toekomst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Stedelijke vraagstukken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 steden is de concurrentie om de ruimte erg groot.</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Bij de (her)inrichting zullen stadsbesturen moeten letten op:</a:t>
            </a:r>
          </a:p>
          <a:p>
            <a:pPr marL="457200" lvl="0" indent="-457200">
              <a:spcAft>
                <a:spcPts val="0"/>
              </a:spcAft>
              <a:buFont typeface="+mj-lt"/>
              <a:buAutoNum type="arabicPeriod"/>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leefbaarheid van de stad.</a:t>
            </a:r>
          </a:p>
          <a:p>
            <a:pPr marL="457200" lvl="0" indent="-457200">
              <a:spcAft>
                <a:spcPts val="0"/>
              </a:spcAft>
              <a:buFont typeface="+mj-lt"/>
              <a:buAutoNum type="arabicPeriod"/>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stedelijke economische ontwikkeling, waaronder de kennisintensieve en creatieve economische sectoren.</a:t>
            </a:r>
          </a:p>
          <a:p>
            <a:pPr marL="457200" lvl="0" indent="-457200">
              <a:spcAft>
                <a:spcPts val="0"/>
              </a:spcAft>
              <a:buFont typeface="+mj-lt"/>
              <a:buAutoNum type="arabicPeriod"/>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Een duurzame inrichting.</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515655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Stad van de toekomst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Kenniseconomie</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economische groei kwam in de jaren zeventig in gevaar door verdwijnen van arbeidsintensieve bedrijven als in de textielsector, de porseleinindustrie, de elektronische industrie of de scheepswerven. Dit hing samen met globalisering.</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Voor steden in hoogontwikkelde landen liggen kansen in kenniseconomie.</a:t>
            </a:r>
          </a:p>
          <a:p>
            <a:pPr marL="36000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Centraal staat de rol van technische kennis, innovatie en creativiteit.</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Sinds 2010 neemt de betekenis van innovatie en onderzoek van Nederland meer toe. </a:t>
            </a:r>
            <a:b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b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Het aantal hoogopgeleiden is gegroeid.</a:t>
            </a:r>
          </a:p>
          <a:p>
            <a:pPr marL="457200" lvl="0" indent="-457200">
              <a:spcAft>
                <a:spcPts val="0"/>
              </a:spcAft>
              <a:buFont typeface="+mj-lt"/>
              <a:buAutoNum type="arabicPeriod"/>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51320051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Stad van de toekomst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err="1">
                <a:latin typeface="Calibri" panose="020F0502020204030204" pitchFamily="34" charset="0"/>
                <a:ea typeface="Times New Roman" panose="02020603050405020304" pitchFamily="18" charset="0"/>
                <a:cs typeface="Calibri" panose="020F0502020204030204" pitchFamily="34" charset="0"/>
              </a:rPr>
              <a:t>Science</a:t>
            </a:r>
            <a:r>
              <a:rPr lang="nl-NL" sz="2800" b="1" dirty="0">
                <a:latin typeface="Calibri" panose="020F0502020204030204" pitchFamily="34" charset="0"/>
                <a:ea typeface="Times New Roman" panose="02020603050405020304" pitchFamily="18" charset="0"/>
                <a:cs typeface="Calibri" panose="020F0502020204030204" pitchFamily="34" charset="0"/>
              </a:rPr>
              <a:t> park</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Innovatie heeft ruimtelijke weerslag in aantal steden </a:t>
            </a:r>
            <a:r>
              <a:rPr lang="nl-NL" sz="20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kern="1400" spc="-2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science</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park (kennispark, technologiepark) aan stadsranden, vaak bij universiteiten of onderzoekscentra.</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
        <p:nvSpPr>
          <p:cNvPr id="6" name="Tijdelijke aanduiding voor inhoud 1">
            <a:extLst>
              <a:ext uri="{FF2B5EF4-FFF2-40B4-BE49-F238E27FC236}">
                <a16:creationId xmlns:a16="http://schemas.microsoft.com/office/drawing/2014/main" id="{36E8E86D-B513-4F2D-BBC0-82DEA09F0ECB}"/>
              </a:ext>
            </a:extLst>
          </p:cNvPr>
          <p:cNvSpPr txBox="1">
            <a:spLocks/>
          </p:cNvSpPr>
          <p:nvPr/>
        </p:nvSpPr>
        <p:spPr bwMode="auto">
          <a:xfrm>
            <a:off x="0" y="2924944"/>
            <a:ext cx="3779912" cy="36930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42900" marR="0" lvl="0" indent="-342900" algn="l" defTabSz="914400" rtl="0" eaLnBrk="0" fontAlgn="base" latinLnBrk="0" hangingPunct="0">
              <a:lnSpc>
                <a:spcPct val="100000"/>
              </a:lnSpc>
              <a:spcBef>
                <a:spcPct val="20000"/>
              </a:spcBef>
              <a:spcAft>
                <a:spcPts val="0"/>
              </a:spcAft>
              <a:buClrTx/>
              <a:buSzTx/>
              <a:buFont typeface="Calibri" panose="020F0502020204030204" pitchFamily="34" charset="0"/>
              <a:buChar char="●"/>
              <a:tabLst/>
              <a:defRPr/>
            </a:pPr>
            <a:r>
              <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Bedrijven, organisaties en overheid: uitwisseling van informatie en kennis/ de ondersteuning/zakelijke dienstverlening  (bijv. accountants, adviseurs, arbeidsbemiddelaars of reclamebureaus).</a:t>
            </a:r>
          </a:p>
          <a:p>
            <a:pPr marL="457200" marR="0" lvl="0" indent="-457200" algn="l" defTabSz="914400" rtl="0" eaLnBrk="0" fontAlgn="base" latinLnBrk="0" hangingPunct="0">
              <a:lnSpc>
                <a:spcPct val="100000"/>
              </a:lnSpc>
              <a:spcBef>
                <a:spcPct val="20000"/>
              </a:spcBef>
              <a:spcAft>
                <a:spcPts val="0"/>
              </a:spcAft>
              <a:buClrTx/>
              <a:buSzTx/>
              <a:buFont typeface="+mj-lt"/>
              <a:buAutoNum type="arabicPeriod"/>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20000"/>
              </a:spcBef>
              <a:spcAft>
                <a:spcPts val="0"/>
              </a:spcAft>
              <a:buClrTx/>
              <a:buSzTx/>
              <a:buFontTx/>
              <a:buNone/>
              <a:tabLst/>
              <a:defRPr/>
            </a:pPr>
            <a:endParaRPr kumimoji="0" lang="nl-NL" sz="1000" b="0" i="0" u="none" strike="noStrike" kern="14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pic>
        <p:nvPicPr>
          <p:cNvPr id="7" name="Afbeelding 6" descr="Afbeelding met tekst&#10;&#10;Beschrijving is gegenereerd met zeer hoge betrouwbaarheid">
            <a:extLst>
              <a:ext uri="{FF2B5EF4-FFF2-40B4-BE49-F238E27FC236}">
                <a16:creationId xmlns:a16="http://schemas.microsoft.com/office/drawing/2014/main" id="{E25398B9-2A45-4FE6-9EB7-88CD70CCEAF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852184"/>
            <a:ext cx="3131840" cy="3311677"/>
          </a:xfrm>
          <a:prstGeom prst="rect">
            <a:avLst/>
          </a:prstGeom>
        </p:spPr>
      </p:pic>
    </p:spTree>
    <p:extLst>
      <p:ext uri="{BB962C8B-B14F-4D97-AF65-F5344CB8AC3E}">
        <p14:creationId xmlns:p14="http://schemas.microsoft.com/office/powerpoint/2010/main" val="20213070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Stad van de toekomst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Voorbeelden van kennissteden</a:t>
            </a:r>
          </a:p>
          <a:p>
            <a:pPr>
              <a:spcBef>
                <a:spcPts val="0"/>
              </a:spcBef>
              <a:spcAft>
                <a:spcPts val="100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Kennissteden: hightechindustrieën zoals de elektronica, chemie en biomedische toepassingen. Het aantal werknemers in de kenniseconomie in deze steden is erg hoog.</a:t>
            </a:r>
          </a:p>
          <a:p>
            <a:pPr>
              <a:spcBef>
                <a:spcPts val="0"/>
              </a:spcBef>
              <a:spcAft>
                <a:spcPts val="100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Bijvoorbeeld: de regio Eindhoven/Zuidoost-Brabant. </a:t>
            </a:r>
            <a:r>
              <a:rPr lang="nl-NL" sz="2400" i="1" dirty="0">
                <a:latin typeface="Calibri" panose="020F0502020204030204" pitchFamily="34" charset="0"/>
                <a:ea typeface="Times New Roman" panose="02020603050405020304" pitchFamily="18" charset="0"/>
                <a:cs typeface="Calibri" panose="020F0502020204030204" pitchFamily="34" charset="0"/>
              </a:rPr>
              <a:t>Brabantstad</a:t>
            </a:r>
            <a:r>
              <a:rPr lang="nl-NL" sz="2400" dirty="0">
                <a:latin typeface="Calibri" panose="020F0502020204030204" pitchFamily="34" charset="0"/>
                <a:ea typeface="Times New Roman" panose="02020603050405020304" pitchFamily="18" charset="0"/>
                <a:cs typeface="Calibri" panose="020F0502020204030204" pitchFamily="34" charset="0"/>
              </a:rPr>
              <a:t> (bestuurlijke netwerk van Brabantse steden); Innovaties zoals ABS (remsystemen), medische apparatuur en biotechnologie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rPr>
              <a:t> groei Nederlandse economie.</a:t>
            </a:r>
          </a:p>
          <a:p>
            <a:pPr>
              <a:spcBef>
                <a:spcPts val="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Wageningen: voedingstechnologie en gewasveredeling</a:t>
            </a:r>
          </a:p>
          <a:p>
            <a:pPr>
              <a:spcBef>
                <a:spcPts val="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Nijmegen: gezondheidszorg</a:t>
            </a:r>
          </a:p>
          <a:p>
            <a:pPr>
              <a:spcBef>
                <a:spcPts val="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Groningen: energie (aardgas en waterstof)</a:t>
            </a:r>
          </a:p>
          <a:p>
            <a:pPr>
              <a:spcBef>
                <a:spcPts val="0"/>
              </a:spcBef>
              <a:spcAft>
                <a:spcPts val="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Enschede: ICT-activiteiten</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Leiden: biomedisch onderzoek</a:t>
            </a: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75826193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Stad van de toekomst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 creatieve stad</a:t>
            </a:r>
          </a:p>
          <a:p>
            <a:pPr>
              <a:spcBef>
                <a:spcPts val="0"/>
              </a:spcBef>
              <a:spcAft>
                <a:spcPts val="100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Sommige steden richten zich op creatieve bedrijven: architectuur, design, mode, media, </a:t>
            </a:r>
            <a:r>
              <a:rPr lang="nl-NL" sz="2400" dirty="0" err="1">
                <a:latin typeface="Calibri" panose="020F0502020204030204" pitchFamily="34" charset="0"/>
                <a:ea typeface="Times New Roman" panose="02020603050405020304" pitchFamily="18" charset="0"/>
                <a:cs typeface="Calibri" panose="020F0502020204030204" pitchFamily="34" charset="0"/>
              </a:rPr>
              <a:t>gaming</a:t>
            </a:r>
            <a:r>
              <a:rPr lang="nl-NL" sz="2400" dirty="0">
                <a:latin typeface="Calibri" panose="020F0502020204030204" pitchFamily="34" charset="0"/>
                <a:ea typeface="Times New Roman" panose="02020603050405020304" pitchFamily="18" charset="0"/>
                <a:cs typeface="Calibri" panose="020F0502020204030204" pitchFamily="34" charset="0"/>
              </a:rPr>
              <a:t>, cultureel erfgoed (musea), muziek en film. </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werkgelegenheid groeit in deze sector. Voorbeelden van creatieve bedrijven zijn Endemol, G-Star, </a:t>
            </a:r>
            <a:r>
              <a:rPr lang="nl-NL" sz="2400" dirty="0" err="1">
                <a:latin typeface="Calibri" panose="020F0502020204030204" pitchFamily="34" charset="0"/>
                <a:ea typeface="Times New Roman" panose="02020603050405020304" pitchFamily="18" charset="0"/>
                <a:cs typeface="Calibri" panose="020F0502020204030204" pitchFamily="34" charset="0"/>
              </a:rPr>
              <a:t>Guerilla</a:t>
            </a:r>
            <a:r>
              <a:rPr lang="nl-NL" sz="2400" dirty="0">
                <a:latin typeface="Calibri" panose="020F0502020204030204" pitchFamily="34" charset="0"/>
                <a:ea typeface="Times New Roman" panose="02020603050405020304" pitchFamily="18" charset="0"/>
                <a:cs typeface="Calibri" panose="020F0502020204030204" pitchFamily="34" charset="0"/>
              </a:rPr>
              <a:t> Games, </a:t>
            </a:r>
            <a:r>
              <a:rPr lang="nl-NL" sz="2400" dirty="0" err="1">
                <a:latin typeface="Calibri" panose="020F0502020204030204" pitchFamily="34" charset="0"/>
                <a:ea typeface="Times New Roman" panose="02020603050405020304" pitchFamily="18" charset="0"/>
                <a:cs typeface="Calibri" panose="020F0502020204030204" pitchFamily="34" charset="0"/>
              </a:rPr>
              <a:t>Layar</a:t>
            </a:r>
            <a:r>
              <a:rPr lang="nl-NL" sz="2400" dirty="0">
                <a:latin typeface="Calibri" panose="020F0502020204030204" pitchFamily="34" charset="0"/>
                <a:ea typeface="Times New Roman" panose="02020603050405020304" pitchFamily="18" charset="0"/>
                <a:cs typeface="Calibri" panose="020F0502020204030204" pitchFamily="34" charset="0"/>
              </a:rPr>
              <a:t> en Droog Des.</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descr="Afbeelding met schermafbeelding&#10;&#10;Beschrijving is gegenereerd met zeer hoge betrouwbaarheid">
            <a:extLst>
              <a:ext uri="{FF2B5EF4-FFF2-40B4-BE49-F238E27FC236}">
                <a16:creationId xmlns:a16="http://schemas.microsoft.com/office/drawing/2014/main" id="{26145150-88B6-41D3-AAD0-D3A30999B70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6" y="4158378"/>
            <a:ext cx="3195776" cy="2324927"/>
          </a:xfrm>
          <a:prstGeom prst="rect">
            <a:avLst/>
          </a:prstGeom>
        </p:spPr>
      </p:pic>
      <p:pic>
        <p:nvPicPr>
          <p:cNvPr id="6" name="Afbeelding 5" descr="Afbeelding met schermafbeelding&#10;&#10;Beschrijving is gegenereerd met zeer hoge betrouwbaarheid">
            <a:extLst>
              <a:ext uri="{FF2B5EF4-FFF2-40B4-BE49-F238E27FC236}">
                <a16:creationId xmlns:a16="http://schemas.microsoft.com/office/drawing/2014/main" id="{63D1306F-E31B-4B3A-BA1F-AE793AE895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17811" y="4158378"/>
            <a:ext cx="2992185" cy="2324928"/>
          </a:xfrm>
          <a:prstGeom prst="rect">
            <a:avLst/>
          </a:prstGeom>
        </p:spPr>
      </p:pic>
      <p:sp>
        <p:nvSpPr>
          <p:cNvPr id="7" name="Rechthoek 6">
            <a:extLst>
              <a:ext uri="{FF2B5EF4-FFF2-40B4-BE49-F238E27FC236}">
                <a16:creationId xmlns:a16="http://schemas.microsoft.com/office/drawing/2014/main" id="{F15BC2FB-8EDA-48EE-BB1E-E88FFF585277}"/>
              </a:ext>
            </a:extLst>
          </p:cNvPr>
          <p:cNvSpPr/>
          <p:nvPr/>
        </p:nvSpPr>
        <p:spPr>
          <a:xfrm>
            <a:off x="1259632" y="6448417"/>
            <a:ext cx="1912248"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Absolute werkgelegenheid</a:t>
            </a:r>
          </a:p>
        </p:txBody>
      </p:sp>
      <p:sp>
        <p:nvSpPr>
          <p:cNvPr id="8" name="Rechthoek 7">
            <a:extLst>
              <a:ext uri="{FF2B5EF4-FFF2-40B4-BE49-F238E27FC236}">
                <a16:creationId xmlns:a16="http://schemas.microsoft.com/office/drawing/2014/main" id="{91A2D520-3065-4172-88B5-553F2BECEF3D}"/>
              </a:ext>
            </a:extLst>
          </p:cNvPr>
          <p:cNvSpPr/>
          <p:nvPr/>
        </p:nvSpPr>
        <p:spPr>
          <a:xfrm>
            <a:off x="5013724" y="6448416"/>
            <a:ext cx="3379832" cy="27699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1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Aandeel werkgelegenheid in de totale economie</a:t>
            </a:r>
          </a:p>
        </p:txBody>
      </p:sp>
    </p:spTree>
    <p:extLst>
      <p:ext uri="{BB962C8B-B14F-4D97-AF65-F5344CB8AC3E}">
        <p14:creationId xmlns:p14="http://schemas.microsoft.com/office/powerpoint/2010/main" val="19548311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Stad van de toekomst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1"/>
            <a:ext cx="5508104" cy="3285104"/>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Broedplaatsen van creativiteit</a:t>
            </a:r>
          </a:p>
          <a:p>
            <a:pPr>
              <a:spcBef>
                <a:spcPts val="0"/>
              </a:spcBef>
              <a:spcAft>
                <a:spcPts val="100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creatieve sector heeft baat bij broedplaatsen van kleine ondernemingen met werkplaatsen waar huren laag zijn. Clusters van bedrijven bij oude stations, haventerreinen en industriegebieden. </a:t>
            </a:r>
          </a:p>
        </p:txBody>
      </p:sp>
      <p:pic>
        <p:nvPicPr>
          <p:cNvPr id="3" name="Afbeelding 2" descr="Afbeelding met vloer, binnen&#10;&#10;Beschrijving is gegenereerd met zeer hoge betrouwbaarheid">
            <a:extLst>
              <a:ext uri="{FF2B5EF4-FFF2-40B4-BE49-F238E27FC236}">
                <a16:creationId xmlns:a16="http://schemas.microsoft.com/office/drawing/2014/main" id="{01A03167-99EB-4DA8-A607-9F478242E2C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52120" y="1772816"/>
            <a:ext cx="3274788" cy="2181394"/>
          </a:xfrm>
          <a:prstGeom prst="rect">
            <a:avLst/>
          </a:prstGeom>
        </p:spPr>
      </p:pic>
      <p:sp>
        <p:nvSpPr>
          <p:cNvPr id="6" name="Tijdelijke aanduiding voor inhoud 1">
            <a:extLst>
              <a:ext uri="{FF2B5EF4-FFF2-40B4-BE49-F238E27FC236}">
                <a16:creationId xmlns:a16="http://schemas.microsoft.com/office/drawing/2014/main" id="{1E97A9F8-1C0D-4FCA-BBDC-B50FCF6867DA}"/>
              </a:ext>
            </a:extLst>
          </p:cNvPr>
          <p:cNvSpPr txBox="1">
            <a:spLocks/>
          </p:cNvSpPr>
          <p:nvPr/>
        </p:nvSpPr>
        <p:spPr bwMode="auto">
          <a:xfrm>
            <a:off x="0" y="4077072"/>
            <a:ext cx="8676456" cy="2564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60000" marR="0" lvl="0" indent="0" algn="l" defTabSz="914400" rtl="0" eaLnBrk="0" fontAlgn="base" latinLnBrk="0" hangingPunct="0">
              <a:lnSpc>
                <a:spcPct val="100000"/>
              </a:lnSpc>
              <a:spcBef>
                <a:spcPts val="0"/>
              </a:spcBef>
              <a:spcAft>
                <a:spcPts val="1000"/>
              </a:spcAft>
              <a:buClrTx/>
              <a:buSzTx/>
              <a:buFontTx/>
              <a:buNone/>
              <a:tabLst/>
              <a:defRPr/>
            </a:pPr>
            <a:r>
              <a:rPr kumimoji="0" lang="nl-NL"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Oude wijken met succesvolle nieuwkomers kan leiden tot  </a:t>
            </a:r>
            <a:r>
              <a:rPr kumimoji="0" lang="nl-NL" sz="2400" b="0" i="1"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gentrification</a:t>
            </a:r>
            <a:r>
              <a:rPr kumimoji="0" lang="nl-NL"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342900" marR="0" lvl="0" indent="-342900" algn="l" defTabSz="914400" rtl="0" eaLnBrk="0" fontAlgn="base" latinLnBrk="0" hangingPunct="0">
              <a:lnSpc>
                <a:spcPct val="100000"/>
              </a:lnSpc>
              <a:spcBef>
                <a:spcPts val="0"/>
              </a:spcBef>
              <a:spcAft>
                <a:spcPts val="1000"/>
              </a:spcAft>
              <a:buClrTx/>
              <a:buSzTx/>
              <a:buFont typeface="Wingdings" panose="05000000000000000000" pitchFamily="2" charset="2"/>
              <a:buChar char="§"/>
              <a:tabLst/>
              <a:defRPr/>
            </a:pPr>
            <a:r>
              <a:rPr kumimoji="0" lang="nl-NL"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Bijv</a:t>
            </a:r>
            <a:r>
              <a:rPr kumimoji="0" lang="nl-NL"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nl-NL"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Strijp-S</a:t>
            </a:r>
            <a:r>
              <a:rPr kumimoji="0" lang="nl-NL"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(oude Philipsterrein, Eindhoven).</a:t>
            </a:r>
          </a:p>
          <a:p>
            <a:pPr marL="342900" marR="0" lvl="0" indent="-342900" algn="l" defTabSz="914400" rtl="0" eaLnBrk="0" fontAlgn="base" latinLnBrk="0" hangingPunct="0">
              <a:lnSpc>
                <a:spcPct val="100000"/>
              </a:lnSpc>
              <a:spcBef>
                <a:spcPts val="0"/>
              </a:spcBef>
              <a:spcAft>
                <a:spcPts val="1000"/>
              </a:spcAft>
              <a:buClrTx/>
              <a:buSzTx/>
              <a:buFont typeface="Calibri" panose="020F0502020204030204" pitchFamily="34" charset="0"/>
              <a:buChar char="●"/>
              <a:tabLst/>
              <a:defRPr/>
            </a:pPr>
            <a:r>
              <a:rPr kumimoji="0" lang="nl-NL"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Voor de oorspronkelijke wijkbewoners is </a:t>
            </a:r>
            <a:r>
              <a:rPr kumimoji="0" lang="nl-NL"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gentrification</a:t>
            </a:r>
            <a:r>
              <a:rPr kumimoji="0" lang="nl-NL"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niet altijd gunstig. Woonklimaat verandert, minder en duurder huurwoningen, oude sociale cohesie verdwijnt.</a:t>
            </a:r>
          </a:p>
          <a:p>
            <a:pPr marL="342900" marR="0" lvl="0" indent="-342900" algn="l" defTabSz="914400" rtl="0" eaLnBrk="0" fontAlgn="base" latinLnBrk="0" hangingPunct="0">
              <a:lnSpc>
                <a:spcPct val="100000"/>
              </a:lnSpc>
              <a:spcBef>
                <a:spcPts val="0"/>
              </a:spcBef>
              <a:spcAft>
                <a:spcPts val="1000"/>
              </a:spcAft>
              <a:buClrTx/>
              <a:buSzTx/>
              <a:buFont typeface="Calibri" panose="020F0502020204030204" pitchFamily="34" charset="0"/>
              <a:buChar char="‒"/>
              <a:tabLst/>
              <a:defRPr/>
            </a:pPr>
            <a:endParaRPr kumimoji="0" lang="nl-NL"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Calibri" panose="020F050202020403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20000"/>
              </a:spcBef>
              <a:spcAft>
                <a:spcPts val="0"/>
              </a:spcAft>
              <a:buClrTx/>
              <a:buSzTx/>
              <a:buFontTx/>
              <a:buNone/>
              <a:tabLst/>
              <a:defRPr/>
            </a:pPr>
            <a:endParaRPr kumimoji="0" lang="nl-NL" sz="1000" b="0" i="0" u="none" strike="noStrike" kern="14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282187682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Stad van de toekomst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Duale arbeidsmarkt</a:t>
            </a:r>
          </a:p>
          <a:p>
            <a:pPr>
              <a:spcBef>
                <a:spcPts val="0"/>
              </a:spcBef>
              <a:spcAft>
                <a:spcPts val="100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Moderne steden bieden vaak minder kansen aan sociaal zwakkeren en laagopgeleiden dan aan hoogopgeleiden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duale arbeidsmarkt.</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stedelijke overheid heeft te maken met de nadelige sociaaleconomische positie van laagopgeleiden op de arbeidsmarkt. Wanneer deze groep procentueel groter is bij mensen met een andere cultuur, krijgt de duale arbeidsmarkt nog een extra dimensie. Juist in moderne steden is de tweedeling goed te merken.</a:t>
            </a: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2218366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Deelvragen</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Welke soort wijken hebben zich de afgelopen eeuwen in de stedelijke gebieden gevormd?</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Welke stedelijke processen liggen daaraan ten grondslag?</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69FDA24B-5F4B-4EA6-80AF-7254FBF94F8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595" y="3284984"/>
            <a:ext cx="9144000" cy="6096000"/>
          </a:xfrm>
          <a:prstGeom prst="rect">
            <a:avLst/>
          </a:prstGeom>
        </p:spPr>
      </p:pic>
    </p:spTree>
    <p:extLst>
      <p:ext uri="{BB962C8B-B14F-4D97-AF65-F5344CB8AC3E}">
        <p14:creationId xmlns:p14="http://schemas.microsoft.com/office/powerpoint/2010/main" val="40908402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Stad van de toekomst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Duale arbeidsmarkt</a:t>
            </a:r>
          </a:p>
          <a:p>
            <a:pPr>
              <a:spcBef>
                <a:spcPts val="0"/>
              </a:spcBef>
              <a:spcAft>
                <a:spcPts val="100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Moderne steden bieden vaak minder kansen aan sociaal zwakkeren en laagopgeleiden dan aan hoogopgeleiden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a:t>
            </a:r>
            <a:r>
              <a:rPr lang="nl-NL" sz="24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duale arbeidsmarkt.</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stedelijke overheid heeft te maken met de nadelige sociaaleconomische positie van laagopgeleiden op de arbeidsmarkt. </a:t>
            </a:r>
          </a:p>
          <a:p>
            <a:pPr marL="360000" indent="0">
              <a:spcBef>
                <a:spcPts val="0"/>
              </a:spcBef>
              <a:spcAft>
                <a:spcPts val="1000"/>
              </a:spcAft>
              <a:buNone/>
            </a:pPr>
            <a:r>
              <a:rPr lang="nl-NL" sz="2400" dirty="0">
                <a:latin typeface="Calibri" panose="020F0502020204030204" pitchFamily="34" charset="0"/>
                <a:ea typeface="Times New Roman" panose="02020603050405020304" pitchFamily="18" charset="0"/>
                <a:cs typeface="Calibri" panose="020F0502020204030204" pitchFamily="34" charset="0"/>
              </a:rPr>
              <a:t>Wanneer deze groep procentueel groter is bij mensen met een andere cultuur, krijgt de duale arbeidsmarkt nog een extra dimensie. In moderne steden is deze tweedeling goed te merken.</a:t>
            </a: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4916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Stad van de toekomst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Duurzame stad</a:t>
            </a:r>
          </a:p>
          <a:p>
            <a:pPr>
              <a:spcBef>
                <a:spcPts val="0"/>
              </a:spcBef>
              <a:spcAft>
                <a:spcPts val="100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In steeds meer steden wordt toegewerkt naar een duurzame stad: </a:t>
            </a:r>
            <a:r>
              <a:rPr lang="nl-NL" sz="2400" i="1" dirty="0" err="1">
                <a:latin typeface="Calibri" panose="020F0502020204030204" pitchFamily="34" charset="0"/>
                <a:ea typeface="Times New Roman" panose="02020603050405020304" pitchFamily="18" charset="0"/>
                <a:cs typeface="Calibri" panose="020F0502020204030204" pitchFamily="34" charset="0"/>
              </a:rPr>
              <a:t>sustainable</a:t>
            </a:r>
            <a:r>
              <a:rPr lang="nl-NL" sz="2400" i="1" dirty="0">
                <a:latin typeface="Calibri" panose="020F0502020204030204" pitchFamily="34" charset="0"/>
                <a:ea typeface="Times New Roman" panose="02020603050405020304" pitchFamily="18" charset="0"/>
                <a:cs typeface="Calibri" panose="020F0502020204030204" pitchFamily="34" charset="0"/>
              </a:rPr>
              <a:t> </a:t>
            </a:r>
            <a:r>
              <a:rPr lang="nl-NL" sz="2400" i="1" dirty="0" err="1">
                <a:latin typeface="Calibri" panose="020F0502020204030204" pitchFamily="34" charset="0"/>
                <a:ea typeface="Times New Roman" panose="02020603050405020304" pitchFamily="18" charset="0"/>
                <a:cs typeface="Calibri" panose="020F0502020204030204" pitchFamily="34" charset="0"/>
              </a:rPr>
              <a:t>city</a:t>
            </a:r>
            <a:r>
              <a:rPr lang="nl-NL" sz="2400" dirty="0">
                <a:latin typeface="Calibri" panose="020F0502020204030204" pitchFamily="34" charset="0"/>
                <a:ea typeface="Times New Roman" panose="02020603050405020304" pitchFamily="18" charset="0"/>
                <a:cs typeface="Calibri" panose="020F0502020204030204" pitchFamily="34" charset="0"/>
              </a:rPr>
              <a:t>. Economische groei </a:t>
            </a:r>
            <a:r>
              <a:rPr lang="nl-NL" sz="2400" b="1" dirty="0">
                <a:latin typeface="Calibri" panose="020F0502020204030204" pitchFamily="34" charset="0"/>
                <a:ea typeface="Times New Roman" panose="02020603050405020304" pitchFamily="18" charset="0"/>
                <a:cs typeface="Calibri" panose="020F0502020204030204" pitchFamily="34" charset="0"/>
              </a:rPr>
              <a:t>en </a:t>
            </a:r>
            <a:r>
              <a:rPr lang="nl-NL" sz="2400" dirty="0">
                <a:latin typeface="Calibri" panose="020F0502020204030204" pitchFamily="34" charset="0"/>
                <a:ea typeface="Times New Roman" panose="02020603050405020304" pitchFamily="18" charset="0"/>
                <a:cs typeface="Calibri" panose="020F0502020204030204" pitchFamily="34" charset="0"/>
              </a:rPr>
              <a:t>leefbaarheid.</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In een duurzame stad is de ecologische voetafdruk zo klein mogelijk:</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minder verbruik van energie en water</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zo min mogelijk blijvend afval (hergebruik)</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duurzame energie</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voorkomen van lucht- en watervervuiling.</a:t>
            </a: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0057791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Stad van de toekomst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Duurzame stad</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Voorbeelden van maatregelen die passen bij een duurzame stad: stadsverwarming, zonnepanelen, openbaar vervoer op zonne-energie of het stimuleren van de fiets als alternatief vervoermiddel. Een mentaliteitsverandering is noodzakelijk.</a:t>
            </a:r>
          </a:p>
          <a:p>
            <a:pPr>
              <a:spcBef>
                <a:spcPts val="0"/>
              </a:spcBef>
              <a:spcAft>
                <a:spcPts val="100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Nijmegen mag zich in 2018 de European Green </a:t>
            </a:r>
            <a:r>
              <a:rPr lang="nl-NL" sz="2400" dirty="0" err="1">
                <a:latin typeface="Calibri" panose="020F0502020204030204" pitchFamily="34" charset="0"/>
                <a:ea typeface="Times New Roman" panose="02020603050405020304" pitchFamily="18" charset="0"/>
                <a:cs typeface="Calibri" panose="020F0502020204030204" pitchFamily="34" charset="0"/>
              </a:rPr>
              <a:t>Capital</a:t>
            </a:r>
            <a:r>
              <a:rPr lang="nl-NL" sz="2400" dirty="0">
                <a:latin typeface="Calibri" panose="020F0502020204030204" pitchFamily="34" charset="0"/>
                <a:ea typeface="Times New Roman" panose="02020603050405020304" pitchFamily="18" charset="0"/>
                <a:cs typeface="Calibri" panose="020F0502020204030204" pitchFamily="34" charset="0"/>
              </a:rPr>
              <a:t> noemen: de duurzaamste stad van Europa.</a:t>
            </a: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8D8D837E-5EB3-4271-AECB-3AF533DCB6A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0" y="4437112"/>
            <a:ext cx="6096000" cy="1969008"/>
          </a:xfrm>
          <a:prstGeom prst="rect">
            <a:avLst/>
          </a:prstGeom>
        </p:spPr>
      </p:pic>
    </p:spTree>
    <p:extLst>
      <p:ext uri="{BB962C8B-B14F-4D97-AF65-F5344CB8AC3E}">
        <p14:creationId xmlns:p14="http://schemas.microsoft.com/office/powerpoint/2010/main" val="146772449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Stad van de toekomst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Smart </a:t>
            </a:r>
            <a:r>
              <a:rPr lang="nl-NL" sz="2800" b="1" dirty="0" err="1">
                <a:latin typeface="Calibri" panose="020F0502020204030204" pitchFamily="34" charset="0"/>
                <a:ea typeface="Times New Roman" panose="02020603050405020304" pitchFamily="18" charset="0"/>
                <a:cs typeface="Calibri" panose="020F0502020204030204" pitchFamily="34" charset="0"/>
              </a:rPr>
              <a:t>city</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De betekenis van de ICT in steden neemt toe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i="1" dirty="0">
                <a:latin typeface="Calibri" panose="020F0502020204030204" pitchFamily="34" charset="0"/>
                <a:ea typeface="Times New Roman" panose="02020603050405020304" pitchFamily="18" charset="0"/>
                <a:cs typeface="Calibri" panose="020F0502020204030204" pitchFamily="34" charset="0"/>
              </a:rPr>
              <a:t>smart </a:t>
            </a:r>
            <a:r>
              <a:rPr lang="nl-NL" sz="2400" i="1" dirty="0" err="1">
                <a:latin typeface="Calibri" panose="020F0502020204030204" pitchFamily="34" charset="0"/>
                <a:ea typeface="Times New Roman" panose="02020603050405020304" pitchFamily="18" charset="0"/>
                <a:cs typeface="Calibri" panose="020F0502020204030204" pitchFamily="34" charset="0"/>
              </a:rPr>
              <a:t>city</a:t>
            </a:r>
            <a:r>
              <a:rPr lang="nl-NL" sz="2000" dirty="0">
                <a:solidFill>
                  <a:srgbClr val="000000"/>
                </a:solidFill>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 efficiënte digitale dienstverlening. </a:t>
            </a:r>
          </a:p>
          <a:p>
            <a:pPr marL="0" indent="0">
              <a:spcBef>
                <a:spcPts val="0"/>
              </a:spcBef>
              <a:spcAft>
                <a:spcPts val="100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5" name="Afbeelding 4">
            <a:extLst>
              <a:ext uri="{FF2B5EF4-FFF2-40B4-BE49-F238E27FC236}">
                <a16:creationId xmlns:a16="http://schemas.microsoft.com/office/drawing/2014/main" id="{B28777B6-062D-49A2-9D4C-C8408BD5803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3608" y="2784165"/>
            <a:ext cx="6889233" cy="3833858"/>
          </a:xfrm>
          <a:prstGeom prst="rect">
            <a:avLst/>
          </a:prstGeom>
        </p:spPr>
      </p:pic>
    </p:spTree>
    <p:extLst>
      <p:ext uri="{BB962C8B-B14F-4D97-AF65-F5344CB8AC3E}">
        <p14:creationId xmlns:p14="http://schemas.microsoft.com/office/powerpoint/2010/main" val="23820497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§3.3 Stad van de toekomst</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Publiek-private samenwerking</a:t>
            </a:r>
          </a:p>
          <a:p>
            <a:pPr>
              <a:spcBef>
                <a:spcPts val="0"/>
              </a:spcBef>
              <a:spcAft>
                <a:spcPts val="100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Stad van de toekomst door intensieve samenwerking tussen burgers, bedrijven en overheid </a:t>
            </a:r>
            <a:r>
              <a:rPr lang="nl-NL" sz="2000" dirty="0">
                <a:latin typeface="Calibri" panose="020F0502020204030204" pitchFamily="34" charset="0"/>
                <a:ea typeface="Times New Roman" panose="02020603050405020304" pitchFamily="18" charset="0"/>
                <a:cs typeface="Calibri" panose="020F0502020204030204" pitchFamily="34" charset="0"/>
                <a:sym typeface="Wingdings" panose="05000000000000000000" pitchFamily="2" charset="2"/>
              </a:rPr>
              <a:t> </a:t>
            </a:r>
            <a:r>
              <a:rPr lang="nl-NL" sz="2400" dirty="0">
                <a:latin typeface="Calibri" panose="020F0502020204030204" pitchFamily="34" charset="0"/>
                <a:ea typeface="Times New Roman" panose="02020603050405020304" pitchFamily="18" charset="0"/>
                <a:cs typeface="Calibri" panose="020F0502020204030204" pitchFamily="34" charset="0"/>
              </a:rPr>
              <a:t>publiek-private samenwerking.</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Dit heeft grote voordelen: het delen van kennis en kapitaal.</a:t>
            </a:r>
          </a:p>
          <a:p>
            <a:pPr>
              <a:spcBef>
                <a:spcPts val="0"/>
              </a:spcBef>
              <a:spcAft>
                <a:spcPts val="1000"/>
              </a:spcAft>
              <a:buFont typeface="Wingdings" panose="05000000000000000000" pitchFamily="2" charset="2"/>
              <a:buChar char="§"/>
            </a:pPr>
            <a:r>
              <a:rPr lang="nl-NL" sz="2400" dirty="0">
                <a:latin typeface="Calibri" panose="020F0502020204030204" pitchFamily="34" charset="0"/>
                <a:ea typeface="Times New Roman" panose="02020603050405020304" pitchFamily="18" charset="0"/>
                <a:cs typeface="Calibri" panose="020F0502020204030204" pitchFamily="34" charset="0"/>
              </a:rPr>
              <a:t>Voorbeelden:</a:t>
            </a:r>
          </a:p>
          <a:p>
            <a:pPr>
              <a:spcBef>
                <a:spcPts val="0"/>
              </a:spcBef>
              <a:spcAft>
                <a:spcPts val="1000"/>
              </a:spcAft>
              <a:buFont typeface="Calibri" panose="020F050202020403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bouw van een dubbele tunnel met bovengrondse herinrichting in Maastricht.</a:t>
            </a:r>
          </a:p>
          <a:p>
            <a:pPr marL="0" indent="0">
              <a:spcBef>
                <a:spcPts val="0"/>
              </a:spcBef>
              <a:spcAft>
                <a:spcPts val="100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marL="0" indent="0">
              <a:spcBef>
                <a:spcPts val="0"/>
              </a:spcBef>
              <a:spcAft>
                <a:spcPts val="1000"/>
              </a:spcAft>
              <a:buNone/>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a:spcBef>
                <a:spcPts val="0"/>
              </a:spcBef>
              <a:spcAft>
                <a:spcPts val="1000"/>
              </a:spcAft>
              <a:buFont typeface="Calibri" panose="020F0502020204030204" pitchFamily="34" charset="0"/>
              <a:buChar char="‒"/>
            </a:pPr>
            <a:endParaRPr lang="nl-NL" sz="2400" dirty="0">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Calibri" panose="020F050202020403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descr="Afbeelding met gebouw, persoon, buiten, straat&#10;&#10;Beschrijving is gegenereerd met zeer hoge betrouwbaarheid">
            <a:extLst>
              <a:ext uri="{FF2B5EF4-FFF2-40B4-BE49-F238E27FC236}">
                <a16:creationId xmlns:a16="http://schemas.microsoft.com/office/drawing/2014/main" id="{4F8FD090-88C9-4486-A0E0-040074AF2D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60088" y="4526754"/>
            <a:ext cx="2987824" cy="1940765"/>
          </a:xfrm>
          <a:prstGeom prst="rect">
            <a:avLst/>
          </a:prstGeom>
        </p:spPr>
      </p:pic>
      <p:sp>
        <p:nvSpPr>
          <p:cNvPr id="7" name="Tijdelijke aanduiding voor inhoud 1">
            <a:extLst>
              <a:ext uri="{FF2B5EF4-FFF2-40B4-BE49-F238E27FC236}">
                <a16:creationId xmlns:a16="http://schemas.microsoft.com/office/drawing/2014/main" id="{270B481E-D8EE-4CAE-83F9-69D260783CA6}"/>
              </a:ext>
            </a:extLst>
          </p:cNvPr>
          <p:cNvSpPr txBox="1">
            <a:spLocks/>
          </p:cNvSpPr>
          <p:nvPr/>
        </p:nvSpPr>
        <p:spPr bwMode="auto">
          <a:xfrm>
            <a:off x="0" y="4581128"/>
            <a:ext cx="5076056" cy="2005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marL="342900" marR="0" lvl="0" indent="-342900" algn="l" defTabSz="914400" rtl="0" eaLnBrk="0" fontAlgn="base" latinLnBrk="0" hangingPunct="0">
              <a:lnSpc>
                <a:spcPct val="100000"/>
              </a:lnSpc>
              <a:spcBef>
                <a:spcPts val="0"/>
              </a:spcBef>
              <a:spcAft>
                <a:spcPts val="1000"/>
              </a:spcAft>
              <a:buClrTx/>
              <a:buSzTx/>
              <a:buFont typeface="Calibri" panose="020F0502020204030204" pitchFamily="34" charset="0"/>
              <a:buChar char="‒"/>
              <a:tabLst/>
              <a:defRPr/>
            </a:pPr>
            <a:r>
              <a:rPr kumimoji="0" lang="nl-NL"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project </a:t>
            </a:r>
            <a:r>
              <a:rPr kumimoji="0" lang="nl-NL" sz="2400" b="0" i="0" u="none" strike="noStrike" kern="0" cap="none" spc="0" normalizeH="0" baseline="0" noProof="0" dirty="0" err="1">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Mariënburg</a:t>
            </a:r>
            <a:r>
              <a:rPr kumimoji="0" lang="nl-NL"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in Nijmegen: een belangrijk winkel- en uitgaansgebied.</a:t>
            </a:r>
          </a:p>
          <a:p>
            <a:pPr marL="342900" marR="0" lvl="0" indent="-342900" algn="l" defTabSz="914400" rtl="0" eaLnBrk="0" fontAlgn="base" latinLnBrk="0" hangingPunct="0">
              <a:lnSpc>
                <a:spcPct val="100000"/>
              </a:lnSpc>
              <a:spcBef>
                <a:spcPts val="0"/>
              </a:spcBef>
              <a:spcAft>
                <a:spcPts val="1000"/>
              </a:spcAft>
              <a:buClrTx/>
              <a:buSzTx/>
              <a:buFont typeface="Arial" panose="020B0604020202020204" pitchFamily="34" charset="0"/>
              <a:buChar char="►"/>
              <a:tabLst/>
              <a:defRPr/>
            </a:pPr>
            <a:endParaRPr kumimoji="0" lang="nl-NL"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ts val="0"/>
              </a:spcBef>
              <a:spcAft>
                <a:spcPts val="1000"/>
              </a:spcAft>
              <a:buClrTx/>
              <a:buSzTx/>
              <a:buFontTx/>
              <a:buNone/>
              <a:tabLst/>
              <a:defRPr/>
            </a:pPr>
            <a:endParaRPr kumimoji="0" lang="nl-NL"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ts val="0"/>
              </a:spcBef>
              <a:spcAft>
                <a:spcPts val="1000"/>
              </a:spcAft>
              <a:buClrTx/>
              <a:buSzTx/>
              <a:buFont typeface="Calibri" panose="020F0502020204030204" pitchFamily="34" charset="0"/>
              <a:buChar char="●"/>
              <a:tabLst/>
              <a:defRPr/>
            </a:pPr>
            <a:endParaRPr kumimoji="0" lang="nl-NL"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ts val="0"/>
              </a:spcBef>
              <a:spcAft>
                <a:spcPts val="1000"/>
              </a:spcAft>
              <a:buClrTx/>
              <a:buSzTx/>
              <a:buFont typeface="Calibri" panose="020F0502020204030204" pitchFamily="34" charset="0"/>
              <a:buChar char="‒"/>
              <a:tabLst/>
              <a:defRPr/>
            </a:pPr>
            <a:endParaRPr kumimoji="0" lang="nl-NL" sz="2400" b="0" i="0" u="none" strike="noStrike" kern="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Calibri" panose="020F050202020403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342900" marR="0" lvl="0" indent="-342900" algn="l" defTabSz="914400" rtl="0" eaLnBrk="0" fontAlgn="base" latinLnBrk="0" hangingPunct="0">
              <a:lnSpc>
                <a:spcPct val="100000"/>
              </a:lnSpc>
              <a:spcBef>
                <a:spcPct val="20000"/>
              </a:spcBef>
              <a:spcAft>
                <a:spcPts val="0"/>
              </a:spcAft>
              <a:buClrTx/>
              <a:buSzTx/>
              <a:buFont typeface="Arial" panose="020B0604020202020204" pitchFamily="34" charset="0"/>
              <a:buChar char="●"/>
              <a:tabLst/>
              <a:defRPr/>
            </a:pPr>
            <a:endParaRPr kumimoji="0" lang="nl-NL" sz="2400" b="0" i="0" u="none" strike="noStrike" kern="1400" cap="none" spc="-2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0" fontAlgn="base" latinLnBrk="0" hangingPunct="0">
              <a:lnSpc>
                <a:spcPct val="100000"/>
              </a:lnSpc>
              <a:spcBef>
                <a:spcPct val="20000"/>
              </a:spcBef>
              <a:spcAft>
                <a:spcPts val="0"/>
              </a:spcAft>
              <a:buClrTx/>
              <a:buSzTx/>
              <a:buFontTx/>
              <a:buNone/>
              <a:tabLst/>
              <a:defRPr/>
            </a:pPr>
            <a:endParaRPr kumimoji="0" lang="nl-NL" sz="1000" b="0" i="0" u="none" strike="noStrike" kern="1400" cap="none" spc="-2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mn-cs"/>
            </a:endParaRPr>
          </a:p>
        </p:txBody>
      </p:sp>
    </p:spTree>
    <p:extLst>
      <p:ext uri="{BB962C8B-B14F-4D97-AF65-F5344CB8AC3E}">
        <p14:creationId xmlns:p14="http://schemas.microsoft.com/office/powerpoint/2010/main" val="4232565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verstedelijkt land</a:t>
            </a:r>
          </a:p>
          <a:p>
            <a:pPr marL="360363" indent="-360363">
              <a:spcBef>
                <a:spcPts val="0"/>
              </a:spcBef>
              <a:spcAft>
                <a:spcPts val="1000"/>
              </a:spcAft>
              <a:buFont typeface="Arial" panose="020B0604020202020204" pitchFamily="34" charset="0"/>
              <a:buChar char="►"/>
            </a:pPr>
            <a:r>
              <a:rPr lang="nl-NL" sz="2400" dirty="0">
                <a:latin typeface="Calibri" panose="020F0502020204030204" pitchFamily="34" charset="0"/>
                <a:ea typeface="Times New Roman" panose="02020603050405020304" pitchFamily="18" charset="0"/>
                <a:cs typeface="Calibri" panose="020F0502020204030204" pitchFamily="34" charset="0"/>
              </a:rPr>
              <a:t>Ruim 90% van de Nederlandse bevolking woont in een van de vele vooral middelgrote steden of op het verstedelijkte platteland.</a:t>
            </a:r>
          </a:p>
          <a:p>
            <a:pPr marL="360363" indent="-360363">
              <a:spcBef>
                <a:spcPts val="0"/>
              </a:spcBef>
              <a:spcAft>
                <a:spcPts val="100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363" indent="-360363">
              <a:spcBef>
                <a:spcPts val="0"/>
              </a:spcBef>
              <a:spcAft>
                <a:spcPts val="100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
        <p:nvSpPr>
          <p:cNvPr id="5" name="Tijdelijke aanduiding voor inhoud 1">
            <a:extLst>
              <a:ext uri="{FF2B5EF4-FFF2-40B4-BE49-F238E27FC236}">
                <a16:creationId xmlns:a16="http://schemas.microsoft.com/office/drawing/2014/main" id="{63256A9B-E700-486B-9481-AB211978070D}"/>
              </a:ext>
            </a:extLst>
          </p:cNvPr>
          <p:cNvSpPr txBox="1">
            <a:spLocks/>
          </p:cNvSpPr>
          <p:nvPr/>
        </p:nvSpPr>
        <p:spPr bwMode="auto">
          <a:xfrm>
            <a:off x="0" y="2852936"/>
            <a:ext cx="4139952" cy="2520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360000" tIns="46800" rIns="91440" bIns="4680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a:lstStyle>
          <a:p>
            <a:pPr>
              <a:spcBef>
                <a:spcPts val="0"/>
              </a:spcBef>
              <a:spcAft>
                <a:spcPts val="1000"/>
              </a:spcAft>
              <a:buFont typeface="Calibri" panose="020F0502020204030204" pitchFamily="34" charset="0"/>
              <a:buChar char="●"/>
            </a:pPr>
            <a:r>
              <a:rPr lang="nl-NL" sz="2400" kern="0" dirty="0">
                <a:latin typeface="Calibri" panose="020F0502020204030204" pitchFamily="34" charset="0"/>
                <a:cs typeface="Calibri" panose="020F0502020204030204" pitchFamily="34" charset="0"/>
              </a:rPr>
              <a:t>Afgelopen decennia: afname kleine gemeenten (&lt; 20.000 inwoners), toename grotere gemeenten (20.000- 50.000 inwoners).</a:t>
            </a:r>
          </a:p>
        </p:txBody>
      </p:sp>
      <p:pic>
        <p:nvPicPr>
          <p:cNvPr id="6" name="Afbeelding 5">
            <a:extLst>
              <a:ext uri="{FF2B5EF4-FFF2-40B4-BE49-F238E27FC236}">
                <a16:creationId xmlns:a16="http://schemas.microsoft.com/office/drawing/2014/main" id="{EEC99BF6-C96F-4768-960C-C626D53EE2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3193750"/>
            <a:ext cx="4200128" cy="2660781"/>
          </a:xfrm>
          <a:prstGeom prst="rect">
            <a:avLst/>
          </a:prstGeom>
        </p:spPr>
      </p:pic>
    </p:spTree>
    <p:extLst>
      <p:ext uri="{BB962C8B-B14F-4D97-AF65-F5344CB8AC3E}">
        <p14:creationId xmlns:p14="http://schemas.microsoft.com/office/powerpoint/2010/main" val="27757924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dirty="0">
                <a:latin typeface="Calibri" panose="020F0502020204030204" pitchFamily="34" charset="0"/>
                <a:ea typeface="Times New Roman" panose="02020603050405020304" pitchFamily="18" charset="0"/>
                <a:cs typeface="Calibri" panose="020F0502020204030204" pitchFamily="34" charset="0"/>
              </a:rPr>
              <a:t>Een verstedelijkt land</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De grote steden zijn in Nederland kleiner dan die in andere landen.</a:t>
            </a:r>
          </a:p>
          <a:p>
            <a:pPr>
              <a:buFont typeface="Arial" panose="020B0604020202020204" pitchFamily="34" charset="0"/>
              <a:buChar char="●"/>
            </a:pPr>
            <a:r>
              <a:rPr lang="nl-NL" sz="2400" dirty="0">
                <a:latin typeface="Calibri" panose="020F0502020204030204" pitchFamily="34" charset="0"/>
                <a:cs typeface="Calibri" panose="020F0502020204030204" pitchFamily="34" charset="0"/>
              </a:rPr>
              <a:t>De centrale stad en het verstedelijkte platteland eromheen noem je een stadsgewest. Deze liggen vooral ten zuiden van de lijn Haarlem-Zwolle.</a:t>
            </a:r>
          </a:p>
          <a:p>
            <a:pPr marL="360363" indent="-360363">
              <a:spcBef>
                <a:spcPts val="0"/>
              </a:spcBef>
              <a:spcAft>
                <a:spcPts val="100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360363" indent="-360363">
              <a:spcBef>
                <a:spcPts val="0"/>
              </a:spcBef>
              <a:spcAft>
                <a:spcPts val="100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8" name="Afbeelding 7">
            <a:extLst>
              <a:ext uri="{FF2B5EF4-FFF2-40B4-BE49-F238E27FC236}">
                <a16:creationId xmlns:a16="http://schemas.microsoft.com/office/drawing/2014/main" id="{1A9B5A2C-FAF6-4D14-A062-8B4E69FD242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0073" y="4086371"/>
            <a:ext cx="4322696" cy="2396935"/>
          </a:xfrm>
          <a:prstGeom prst="rect">
            <a:avLst/>
          </a:prstGeom>
        </p:spPr>
      </p:pic>
      <p:pic>
        <p:nvPicPr>
          <p:cNvPr id="9" name="Afbeelding 8">
            <a:extLst>
              <a:ext uri="{FF2B5EF4-FFF2-40B4-BE49-F238E27FC236}">
                <a16:creationId xmlns:a16="http://schemas.microsoft.com/office/drawing/2014/main" id="{04A5E320-0058-479B-B3EA-81CED3BF238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73358" y="4293096"/>
            <a:ext cx="3915278" cy="1252889"/>
          </a:xfrm>
          <a:prstGeom prst="rect">
            <a:avLst/>
          </a:prstGeom>
        </p:spPr>
      </p:pic>
    </p:spTree>
    <p:extLst>
      <p:ext uri="{BB962C8B-B14F-4D97-AF65-F5344CB8AC3E}">
        <p14:creationId xmlns:p14="http://schemas.microsoft.com/office/powerpoint/2010/main" val="28594155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Samenhang binnen een stadsgewest</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Binnen de stadsgewesten is vaak sprake van ruimtelijke samenhang tussen de centrale kerngemeente en de gemeenten eromheen.</a:t>
            </a:r>
          </a:p>
          <a:p>
            <a:pPr marL="360000" lvl="0" indent="0">
              <a:spcAft>
                <a:spcPts val="0"/>
              </a:spcAft>
              <a:buNone/>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Twee relaties tussen hoofdkern en gemeenten eromheen:</a:t>
            </a:r>
          </a:p>
          <a:p>
            <a:pPr lvl="0">
              <a:spcAft>
                <a:spcPts val="0"/>
              </a:spcAft>
              <a:buFont typeface="Calibri" panose="020F050202020403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Woon-werkrelaties</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tussen gemeenten van het stadsgewest (forensen). Het stadsgewest is een soort regionale arbeidsmarkt en woningmarkt.</a:t>
            </a:r>
          </a:p>
          <a:p>
            <a:pPr lvl="0">
              <a:spcAft>
                <a:spcPts val="0"/>
              </a:spcAft>
              <a:buFont typeface="Calibri" panose="020F0502020204030204" pitchFamily="34" charset="0"/>
              <a:buChar char="●"/>
            </a:pPr>
            <a:r>
              <a:rPr lang="nl-NL" sz="2400" i="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Voorzieningen</a:t>
            </a: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 in de centrale stad. De bewoners van het verstedelijkte platteland benutten de centraal gelegen voorzieningen. Het stadsgewest valt meestal grotendeels samen met het verzorgingsgebied van die voorzieningen.</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5236750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4067944"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Model van een stad</a:t>
            </a:r>
            <a:endParaRPr lang="nl-NL" sz="2800" b="1" dirty="0">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De ligging van de diverse soorten wijken kun je weergeven met een model.</a:t>
            </a:r>
          </a:p>
          <a:p>
            <a:pPr lvl="0">
              <a:spcAft>
                <a:spcPts val="0"/>
              </a:spcAft>
              <a:buFont typeface="Calibri" panose="020F050202020403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Elke bouwperiode zorgt voor typische gebouwendichtheid en stratenpatroon, inrichting en bewoners.</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96D09650-5877-4294-90B1-A49FBCB8914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1195414"/>
            <a:ext cx="4251960" cy="5276088"/>
          </a:xfrm>
          <a:prstGeom prst="rect">
            <a:avLst/>
          </a:prstGeom>
        </p:spPr>
      </p:pic>
    </p:spTree>
    <p:extLst>
      <p:ext uri="{BB962C8B-B14F-4D97-AF65-F5344CB8AC3E}">
        <p14:creationId xmlns:p14="http://schemas.microsoft.com/office/powerpoint/2010/main" val="34195961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3">
            <a:lum/>
          </a:blip>
          <a:srcRect/>
          <a:stretch>
            <a:fillRect/>
          </a:stretch>
        </a:blipFill>
        <a:effectLst/>
      </p:bgPr>
    </p:bg>
    <p:spTree>
      <p:nvGrpSpPr>
        <p:cNvPr id="1" name=""/>
        <p:cNvGrpSpPr/>
        <p:nvPr/>
      </p:nvGrpSpPr>
      <p:grpSpPr>
        <a:xfrm>
          <a:off x="0" y="0"/>
          <a:ext cx="0" cy="0"/>
          <a:chOff x="0" y="0"/>
          <a:chExt cx="0" cy="0"/>
        </a:xfrm>
      </p:grpSpPr>
      <p:sp>
        <p:nvSpPr>
          <p:cNvPr id="2050" name="Rectangle 2"/>
          <p:cNvSpPr>
            <a:spLocks noGrp="1" noChangeAspect="1" noChangeArrowheads="1"/>
          </p:cNvSpPr>
          <p:nvPr>
            <p:ph type="title"/>
          </p:nvPr>
        </p:nvSpPr>
        <p:spPr>
          <a:xfrm>
            <a:off x="0" y="374694"/>
            <a:ext cx="9144000" cy="674200"/>
          </a:xfrm>
        </p:spPr>
        <p:txBody>
          <a:bodyPr wrap="square" tIns="90000" bIns="90000" anchor="t">
            <a:noAutofit/>
          </a:bodyPr>
          <a:lstStyle/>
          <a:p>
            <a:pPr eaLnBrk="1" hangingPunct="1"/>
            <a:r>
              <a:rPr lang="nl-NL" altLang="nl-NL" sz="3200" dirty="0">
                <a:solidFill>
                  <a:srgbClr val="FFFFFF"/>
                </a:solidFill>
                <a:latin typeface="Calibri" panose="020F0502020204030204" pitchFamily="34" charset="0"/>
              </a:rPr>
              <a:t>§3.1 Wonen in een stedelijke omgeving</a:t>
            </a:r>
            <a:endParaRPr lang="nl-NL" altLang="nl-NL" sz="3200" dirty="0">
              <a:solidFill>
                <a:schemeClr val="bg1"/>
              </a:solidFill>
              <a:latin typeface="Calibri" panose="020F0502020204030204" pitchFamily="34" charset="0"/>
              <a:cs typeface="Calibri" panose="020F0502020204030204" pitchFamily="34" charset="0"/>
            </a:endParaRPr>
          </a:p>
        </p:txBody>
      </p:sp>
      <p:sp>
        <p:nvSpPr>
          <p:cNvPr id="4" name="Tijdelijke aanduiding voor inhoud 1"/>
          <p:cNvSpPr>
            <a:spLocks noGrp="1"/>
          </p:cNvSpPr>
          <p:nvPr>
            <p:ph idx="1"/>
          </p:nvPr>
        </p:nvSpPr>
        <p:spPr>
          <a:xfrm>
            <a:off x="0" y="1080000"/>
            <a:ext cx="8676456" cy="5506917"/>
          </a:xfrm>
        </p:spPr>
        <p:txBody>
          <a:bodyPr lIns="360000" tIns="46800" bIns="46800"/>
          <a:lstStyle/>
          <a:p>
            <a:pPr marL="0" indent="0">
              <a:spcBef>
                <a:spcPts val="0"/>
              </a:spcBef>
              <a:spcAft>
                <a:spcPts val="1000"/>
              </a:spcAft>
              <a:buNone/>
            </a:pPr>
            <a:r>
              <a:rPr lang="nl-NL" sz="2800" b="1"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Historische binnenstad en stadscentrum</a:t>
            </a:r>
          </a:p>
          <a:p>
            <a:pPr lvl="0">
              <a:spcAft>
                <a:spcPts val="0"/>
              </a:spcAft>
              <a:buFont typeface="Arial" panose="020B0604020202020204" pitchFamily="34" charset="0"/>
              <a:buChar char="►"/>
            </a:pPr>
            <a:r>
              <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rPr>
              <a:t>Historische binnensteden dateren (vaak) uit de middeleeuwen. Je ziet dat aan de ligging en aan oude gebouwen. Die passen bij de vroegere verdedigings- of handelsfunctie, of religieuze functie. De vroegere functie van gebouwen is vaak veranderd. In de oude binnenstad liggen naast horecazaken en winkels tegelijkertijd woningen.</a:t>
            </a: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lvl="0">
              <a:spcAft>
                <a:spcPts val="0"/>
              </a:spcAft>
              <a:buFont typeface="Arial" panose="020B0604020202020204" pitchFamily="34" charset="0"/>
              <a:buChar char="●"/>
            </a:pPr>
            <a:endParaRPr lang="nl-NL" sz="2400" kern="1400" spc="-2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L="0" lvl="0" indent="0">
              <a:spcAft>
                <a:spcPts val="0"/>
              </a:spcAft>
              <a:buNone/>
            </a:pPr>
            <a:endParaRPr lang="nl-NL" sz="1000" kern="1400" spc="-20" dirty="0">
              <a:solidFill>
                <a:srgbClr val="000000"/>
              </a:solidFill>
              <a:latin typeface="Times New Roman" panose="02020603050405020304" pitchFamily="18" charset="0"/>
              <a:ea typeface="Times New Roman" panose="02020603050405020304" pitchFamily="18" charset="0"/>
            </a:endParaRPr>
          </a:p>
        </p:txBody>
      </p:sp>
      <p:pic>
        <p:nvPicPr>
          <p:cNvPr id="3" name="Afbeelding 2">
            <a:extLst>
              <a:ext uri="{FF2B5EF4-FFF2-40B4-BE49-F238E27FC236}">
                <a16:creationId xmlns:a16="http://schemas.microsoft.com/office/drawing/2014/main" id="{B40D5D84-5A7B-4476-B3A6-69960B2B97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98068" y="4355008"/>
            <a:ext cx="3347864" cy="2231909"/>
          </a:xfrm>
          <a:prstGeom prst="rect">
            <a:avLst/>
          </a:prstGeom>
        </p:spPr>
      </p:pic>
    </p:spTree>
    <p:extLst>
      <p:ext uri="{BB962C8B-B14F-4D97-AF65-F5344CB8AC3E}">
        <p14:creationId xmlns:p14="http://schemas.microsoft.com/office/powerpoint/2010/main" val="2231314641"/>
      </p:ext>
    </p:extLst>
  </p:cSld>
  <p:clrMapOvr>
    <a:masterClrMapping/>
  </p:clrMapOvr>
</p:sld>
</file>

<file path=ppt/theme/theme1.xml><?xml version="1.0" encoding="utf-8"?>
<a:theme xmlns:a="http://schemas.openxmlformats.org/drawingml/2006/main" name="Kantoorthema">
  <a:themeElements>
    <a:clrScheme name="Kantoor">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toor">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2749</Words>
  <Application>Microsoft Office PowerPoint</Application>
  <PresentationFormat>Diavoorstelling (4:3)</PresentationFormat>
  <Paragraphs>619</Paragraphs>
  <Slides>44</Slides>
  <Notes>44</Notes>
  <HiddenSlides>0</HiddenSlides>
  <MMClips>0</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44</vt:i4>
      </vt:variant>
    </vt:vector>
  </HeadingPairs>
  <TitlesOfParts>
    <vt:vector size="49" baseType="lpstr">
      <vt:lpstr>Arial</vt:lpstr>
      <vt:lpstr>Calibri</vt:lpstr>
      <vt:lpstr>Times New Roman</vt:lpstr>
      <vt:lpstr>Wingdings</vt:lpstr>
      <vt:lpstr>Kantoorthema</vt:lpstr>
      <vt:lpstr>PowerPoint-presentatie</vt:lpstr>
      <vt:lpstr>3. Leefbaarheid in stedelijke gebieden</vt:lpstr>
      <vt:lpstr>3. Leefbaarheid in stedelijke gebieden</vt:lpstr>
      <vt:lpstr>§3.1 Wonen in een stedelijke omgeving</vt:lpstr>
      <vt:lpstr>§3.1 Wonen in een stedelijke omgeving</vt:lpstr>
      <vt:lpstr>§3.1 Wonen in een stedelijke omgeving</vt:lpstr>
      <vt:lpstr>§3.1 Wonen in een stedelijke omgeving</vt:lpstr>
      <vt:lpstr>§3.1 Wonen in een stedelijke omgeving</vt:lpstr>
      <vt:lpstr>§3.1 Wonen in een stedelijke omgeving</vt:lpstr>
      <vt:lpstr>§3.1 Wonen in een stedelijke omgeving</vt:lpstr>
      <vt:lpstr>§3.1 Wonen in een stedelijke omgeving</vt:lpstr>
      <vt:lpstr>§3.1 Wonen in een stedelijke omgeving</vt:lpstr>
      <vt:lpstr>§3.1 Wonen in een stedelijke omgeving</vt:lpstr>
      <vt:lpstr>§3.1 Wonen in een stedelijke omgeving</vt:lpstr>
      <vt:lpstr>§3.1 Wonen in een stedelijke omgeving</vt:lpstr>
      <vt:lpstr>§3.1 Wonen in een stedelijke omgeving</vt:lpstr>
      <vt:lpstr>§3.1 Wonen in een stedelijke omgeving</vt:lpstr>
      <vt:lpstr>§3.1 Wonen in een stedelijke omgeving</vt:lpstr>
      <vt:lpstr>§3.1 Wonen in een stedelijke omgeving</vt:lpstr>
      <vt:lpstr>§3.2 Werken aan leefbaarheid</vt:lpstr>
      <vt:lpstr>§3.2 Werken aan leefbaarheid</vt:lpstr>
      <vt:lpstr>§3.2 Werken aan leefbaarheid</vt:lpstr>
      <vt:lpstr>§3.2 Werken aan leefbaarheid</vt:lpstr>
      <vt:lpstr>§3.2 Werken aan leefbaarheid</vt:lpstr>
      <vt:lpstr>§3.2 Werken aan leefbaarheid</vt:lpstr>
      <vt:lpstr>§3.2 Werken aan leefbaarheid</vt:lpstr>
      <vt:lpstr>§3.2 Werken aan leefbaarheid</vt:lpstr>
      <vt:lpstr>§3.2 Werken aan leefbaarheid</vt:lpstr>
      <vt:lpstr>§3.2 Werken aan leefbaarheid</vt:lpstr>
      <vt:lpstr>§3.2 Werken aan leefbaarheid</vt:lpstr>
      <vt:lpstr>3. Leefbaarheid in stedelijke gebieden</vt:lpstr>
      <vt:lpstr>§3.3 Stad van de toekomst</vt:lpstr>
      <vt:lpstr>§3.3 Stad van de toekomst</vt:lpstr>
      <vt:lpstr>§3.3 Stad van de toekomst</vt:lpstr>
      <vt:lpstr>§3.3 Stad van de toekomst</vt:lpstr>
      <vt:lpstr>§3.3 Stad van de toekomst</vt:lpstr>
      <vt:lpstr>§3.3 Stad van de toekomst</vt:lpstr>
      <vt:lpstr>§3.3 Stad van de toekomst</vt:lpstr>
      <vt:lpstr>§3.3 Stad van de toekomst</vt:lpstr>
      <vt:lpstr>§3.3 Stad van de toekomst</vt:lpstr>
      <vt:lpstr>§3.3 Stad van de toekomst</vt:lpstr>
      <vt:lpstr>§3.3 Stad van de toekomst</vt:lpstr>
      <vt:lpstr>§3.3 Stad van de toekomst</vt:lpstr>
      <vt:lpstr>§3.3 Stad van de toekomst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
  <cp:lastModifiedBy/>
  <cp:revision>1</cp:revision>
  <dcterms:created xsi:type="dcterms:W3CDTF">2018-02-27T08:39:20Z</dcterms:created>
  <dcterms:modified xsi:type="dcterms:W3CDTF">2019-10-28T07:05:58Z</dcterms:modified>
</cp:coreProperties>
</file>