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64" r:id="rId2"/>
  </p:sldMasterIdLst>
  <p:notesMasterIdLst>
    <p:notesMasterId r:id="rId40"/>
  </p:notesMasterIdLst>
  <p:sldIdLst>
    <p:sldId id="256" r:id="rId3"/>
    <p:sldId id="319" r:id="rId4"/>
    <p:sldId id="268" r:id="rId5"/>
    <p:sldId id="320" r:id="rId6"/>
    <p:sldId id="302" r:id="rId7"/>
    <p:sldId id="323" r:id="rId8"/>
    <p:sldId id="325" r:id="rId9"/>
    <p:sldId id="326" r:id="rId10"/>
    <p:sldId id="324" r:id="rId11"/>
    <p:sldId id="309" r:id="rId12"/>
    <p:sldId id="316" r:id="rId13"/>
    <p:sldId id="321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Auteu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469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Zwaar belast verkeersnetwerk bij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42948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8205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Arm en rijk in Rio de Janeiro, vlak bij elkaar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202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B: 2010 Schematische opbouw van steden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1855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Gated</a:t>
            </a:r>
            <a:r>
              <a:rPr lang="nl-NL" dirty="0"/>
              <a:t> community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9344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 in krottenwijken, in verschillende landen, 2000 en 2009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974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Cortiços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8337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School in een </a:t>
            </a:r>
            <a:r>
              <a:rPr lang="nl-NL" dirty="0" err="1"/>
              <a:t>favela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158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van de </a:t>
            </a:r>
            <a:r>
              <a:rPr lang="nl-NL" dirty="0" err="1"/>
              <a:t>favela’s</a:t>
            </a:r>
            <a:r>
              <a:rPr lang="nl-NL" dirty="0"/>
              <a:t> in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46955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183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7597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Arm en rijk in Rio de Janeiro, vlak bij elkaar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322002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 B: 2010 Schematische opbouw van steden in Brazilië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0543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Gated</a:t>
            </a:r>
            <a:r>
              <a:rPr lang="nl-NL" dirty="0"/>
              <a:t> community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A5F-905E-4F1C-8876-4E8EA05D0A3E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472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 in krottenwijken, in verschillende landen, 2000 en 2009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5570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Cortiços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44136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School in een </a:t>
            </a:r>
            <a:r>
              <a:rPr lang="nl-NL" dirty="0" err="1"/>
              <a:t>favela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36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Spreiding van de </a:t>
            </a:r>
            <a:r>
              <a:rPr lang="nl-NL" dirty="0" err="1"/>
              <a:t>favela’s</a:t>
            </a:r>
            <a:r>
              <a:rPr lang="nl-NL" dirty="0"/>
              <a:t> in São Paulo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85716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34698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35749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4950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Brazilië: bevolkingsdichtheid, 2015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46982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Sojaproductie, suikerrietgebieden en koffieteelt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94410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84329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Elektriciteitsopwekking in Brazilië naar brandstoftype, 2002 - 2012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302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Protesten van de inheemse bevolking tegen de bouw van vier dammen in een van de rivieren in het Amazonewoud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07540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Herkomst biobrandstoffen wereldwijd, 2006-2018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8181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783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712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Ouro</a:t>
            </a:r>
            <a:r>
              <a:rPr lang="nl-NL" dirty="0"/>
              <a:t> </a:t>
            </a:r>
            <a:r>
              <a:rPr lang="nl-NL" dirty="0" err="1"/>
              <a:t>Preto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712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271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Urbanisatietempo in enkele landen en regio’s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4940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Brasilia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3384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16377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6FAEB-EEDC-4376-806C-7A04BAA2332B}" type="slidenum">
              <a:rPr lang="en-US" altLang="nl-NL">
                <a:solidFill>
                  <a:srgbClr val="000000"/>
                </a:solidFill>
              </a:rPr>
              <a:pPr/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873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29-1-2019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Titelstijl van model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NL"/>
              <a:t>Klik om de tekststijl van het model te bewerken</a:t>
            </a:r>
          </a:p>
          <a:p>
            <a:pPr lvl="1"/>
            <a:r>
              <a:rPr lang="en-US" altLang="nl-NL"/>
              <a:t>Tweede niveau</a:t>
            </a:r>
          </a:p>
          <a:p>
            <a:pPr lvl="2"/>
            <a:r>
              <a:rPr lang="en-US" altLang="nl-NL"/>
              <a:t>Derde niveau</a:t>
            </a:r>
          </a:p>
          <a:p>
            <a:pPr lvl="3"/>
            <a:r>
              <a:rPr lang="en-US" altLang="nl-NL"/>
              <a:t>Vierde niveau</a:t>
            </a:r>
          </a:p>
          <a:p>
            <a:pPr lvl="4"/>
            <a:r>
              <a:rPr lang="en-US" altLang="nl-NL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1" charset="0"/>
                <a:ea typeface="ＭＳ Ｐゴシック" pitchFamily="1" charset="-128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5D376ECA-0E6F-46B7-BCE9-CB89F09907F8}" type="slidenum">
              <a:rPr lang="en-US" altLang="nl-NL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n-U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02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1" charset="0"/>
          <a:ea typeface="ＭＳ Ｐゴシック" pitchFamily="1" charset="-128"/>
          <a:cs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3995936" cy="447335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Amazonegebied ook nieuwe infrastructuur → toename landbouw, mijnbouw en nieuwe steden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verstedelijkingstempo grote steden afgevlakt, terwijl middelgrote steden harder groeien</a:t>
            </a:r>
          </a:p>
          <a:p>
            <a:pPr marL="0" indent="0">
              <a:buNone/>
              <a:defRPr/>
            </a:pPr>
            <a:endParaRPr lang="nl-NL" sz="2400" b="1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EAD9D18-16B8-44E9-9072-9403D02BE8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4138" y="3645024"/>
            <a:ext cx="5546028" cy="3384376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FB02D19-E571-4979-932E-985FB7723E93}"/>
              </a:ext>
            </a:extLst>
          </p:cNvPr>
          <p:cNvSpPr txBox="1"/>
          <p:nvPr/>
        </p:nvSpPr>
        <p:spPr>
          <a:xfrm>
            <a:off x="179512" y="1048894"/>
            <a:ext cx="8964488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 en infrastructuur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Nieuwe infrastructuur vanuit Brasilia lokt agrarische </a:t>
            </a:r>
            <a:r>
              <a:rPr lang="nl-NL" sz="2400" kern="0" dirty="0" err="1">
                <a:solidFill>
                  <a:srgbClr val="000000"/>
                </a:solidFill>
                <a:latin typeface="Calibri" panose="020F0502020204030204" pitchFamily="34" charset="0"/>
              </a:rPr>
              <a:t>mno’s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 naar binnenland. Er ontstaan (middel)grote handels- en industriesteden.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217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Een nieuw patroon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kustgebied groeien kleinere steden steeds sneller, doordat mensen steeds meer van grote naar kleinere steden verhuizen.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ook veel bedrijven verkassen van grote steden naar kleinere steden vanwege vervuiling en files</a:t>
            </a:r>
          </a:p>
        </p:txBody>
      </p:sp>
    </p:spTree>
    <p:extLst>
      <p:ext uri="{BB962C8B-B14F-4D97-AF65-F5344CB8AC3E}">
        <p14:creationId xmlns:p14="http://schemas.microsoft.com/office/powerpoint/2010/main" val="17602525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Netwerk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Steden in Zuidoost-Brazilië vormen </a:t>
            </a:r>
            <a:r>
              <a:rPr lang="nl-NL" sz="2400" b="1" dirty="0">
                <a:latin typeface="Calibri" panose="020F0502020204030204" pitchFamily="34" charset="0"/>
              </a:rPr>
              <a:t>stedelijk netwerk</a:t>
            </a:r>
            <a:r>
              <a:rPr lang="nl-NL" sz="2400" dirty="0">
                <a:latin typeface="Calibri" panose="020F0502020204030204" pitchFamily="34" charset="0"/>
              </a:rPr>
              <a:t>. Daarbij zorgen de vele contacten tussen bedrijven, overheden en instellingen voor samenhangend geheel.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voorwaarde voor economische en politieke samenwerking in stedelijk netwerk is een goede infrastructuur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vervoer binnen steden is vaak lastig 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AB17F5C-7AAD-4ED9-9AE6-D1614CCED6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1593" y="4221088"/>
            <a:ext cx="9527185" cy="315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433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 tegenstellingen tussen arm en rijk in Brazilië zichtbaar in de megasteden?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deze tegenstellingen ontstaan en hoe probeert men ze te verkleinen?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B32891-2412-41F6-A24A-3AF9FEBD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429000"/>
            <a:ext cx="9540552" cy="54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75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Arme en rijke wijken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Braziliaanse steden sloppenwijken (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) en rijkere wijken (waaronder </a:t>
            </a: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) dicht bij elkaar.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B6DF0F-3708-4969-A7A5-85D86272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2636912"/>
            <a:ext cx="9468544" cy="59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3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364088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Verbrokkeling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verdere menging van arme en rijke wijken zijn steden gefragmenteerd.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Voorzieningen zijn steeds meer ‘uitgestrooid’ over hele stad. Duurdere winkelcentra liggen bij verkeersknooppunten aan rand van steden voor goede bereikbaarheid.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242011-E084-4581-8734-86ABDEEB4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1196556"/>
            <a:ext cx="3231612" cy="55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27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20888"/>
            <a:ext cx="4572000" cy="4505227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kleine </a:t>
            </a: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 midden in steden: wijk met beperkte voorzieningen, voor middelhoge inkomens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suburbs</a:t>
            </a:r>
            <a:r>
              <a:rPr lang="nl-NL" sz="2400" dirty="0">
                <a:latin typeface="Calibri" panose="020F0502020204030204" pitchFamily="34" charset="0"/>
              </a:rPr>
              <a:t>: wijk met meer voorzieningen, voor hogere inkomens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complete wijken: bijna alle voorzieningen aanwezig, voor de rijksten (bijvoorbeeld </a:t>
            </a:r>
            <a:r>
              <a:rPr lang="nl-NL" sz="2400" dirty="0" err="1">
                <a:latin typeface="Calibri" panose="020F0502020204030204" pitchFamily="34" charset="0"/>
              </a:rPr>
              <a:t>Alphaville</a:t>
            </a:r>
            <a:r>
              <a:rPr lang="nl-NL" sz="2400" dirty="0">
                <a:latin typeface="Calibri" panose="020F0502020204030204" pitchFamily="34" charset="0"/>
              </a:rPr>
              <a:t> bij São Paulo)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Gated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community’s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in soorten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Gated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community’s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(ommuurde woonwijken) verschillen sterk. Drie soorten: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4E0F14-9884-441D-A23A-8BEC2E183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36912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48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6234" y="2128102"/>
            <a:ext cx="4499992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geen bescherming tegen extreme weersomstandigheden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meerdere personen in dezelfde woonruimte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beperkte toegang schoon drinkwater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onvoldoende sanitaire voorzieningen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onzeker bezit woning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Slums en slums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Kenmerken krottenwijken volgens VN: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200603-F258-4C99-80FB-6EB727EA1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86" y="2199875"/>
            <a:ext cx="4428174" cy="396542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54D9267-2F30-4889-AE6F-2992FBCF32FE}"/>
              </a:ext>
            </a:extLst>
          </p:cNvPr>
          <p:cNvSpPr txBox="1"/>
          <p:nvPr/>
        </p:nvSpPr>
        <p:spPr>
          <a:xfrm>
            <a:off x="4680520" y="6279703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Bevolking in krottenwijken, in verschillende landen, 2000 en 2009</a:t>
            </a:r>
          </a:p>
        </p:txBody>
      </p:sp>
    </p:spTree>
    <p:extLst>
      <p:ext uri="{BB962C8B-B14F-4D97-AF65-F5344CB8AC3E}">
        <p14:creationId xmlns:p14="http://schemas.microsoft.com/office/powerpoint/2010/main" val="65897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28102"/>
            <a:ext cx="4427984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favela</a:t>
            </a:r>
            <a:r>
              <a:rPr lang="nl-NL" sz="2400" dirty="0">
                <a:latin typeface="Calibri" panose="020F0502020204030204" pitchFamily="34" charset="0"/>
              </a:rPr>
              <a:t>: kleine woningen van allerlei materialen op plekken die niet geschikt daarvoor zijn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cortiço</a:t>
            </a:r>
            <a:r>
              <a:rPr lang="nl-NL" sz="2400" dirty="0">
                <a:latin typeface="Calibri" panose="020F0502020204030204" pitchFamily="34" charset="0"/>
              </a:rPr>
              <a:t>: een of meerdere oude, vervallen en opgesplitste gebouwen op perceel midden in stad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Slums en slums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Twee soorten slums: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B0B663-652A-4B36-AE64-33A60F12D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032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74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-252536" y="332656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Site-</a:t>
            </a:r>
            <a:r>
              <a:rPr lang="nl-NL" sz="2800" b="1" dirty="0" err="1">
                <a:latin typeface="Calibri" panose="020F0502020204030204" pitchFamily="34" charset="0"/>
              </a:rPr>
              <a:t>and</a:t>
            </a:r>
            <a:r>
              <a:rPr lang="nl-NL" sz="2800" b="1" dirty="0">
                <a:latin typeface="Calibri" panose="020F0502020204030204" pitchFamily="34" charset="0"/>
              </a:rPr>
              <a:t>-</a:t>
            </a:r>
            <a:r>
              <a:rPr lang="nl-NL" sz="2800" b="1" dirty="0" err="1">
                <a:latin typeface="Calibri" panose="020F0502020204030204" pitchFamily="34" charset="0"/>
              </a:rPr>
              <a:t>servicesprojecten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Overheid brengt verbeteringen in infrastructuur en voorzieningen (water, elektriciteit, scholen) op gang → bewoners krijgen meer vertrouwen in toekomst → bewoners investeren zelf.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soms sociale woningbouwprojecten aan rand stad, zoals site-</a:t>
            </a:r>
            <a:r>
              <a:rPr lang="nl-NL" sz="2400" dirty="0" err="1">
                <a:latin typeface="Calibri" panose="020F0502020204030204" pitchFamily="34" charset="0"/>
              </a:rPr>
              <a:t>and</a:t>
            </a:r>
            <a:r>
              <a:rPr lang="nl-NL" sz="2400" dirty="0">
                <a:latin typeface="Calibri" panose="020F0502020204030204" pitchFamily="34" charset="0"/>
              </a:rPr>
              <a:t>-</a:t>
            </a:r>
            <a:r>
              <a:rPr lang="nl-NL" sz="2400" dirty="0" err="1">
                <a:latin typeface="Calibri" panose="020F0502020204030204" pitchFamily="34" charset="0"/>
              </a:rPr>
              <a:t>servicesprojecten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9A2CEB-2800-42AE-8086-1F8E3212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4544" y="4077072"/>
            <a:ext cx="9793088" cy="33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50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Het ingerichte landschap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52A17E-AE64-457F-ADE7-37277D0858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524" y="1048894"/>
            <a:ext cx="9433048" cy="627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8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932040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São Paulo</a:t>
            </a:r>
            <a:r>
              <a:rPr lang="nl-NL" sz="2400" dirty="0">
                <a:latin typeface="Calibri" panose="020F0502020204030204" pitchFamily="34" charset="0"/>
              </a:rPr>
              <a:t>: oorspronkelijk rijksten in hoger gelegen centrum, aan randen armere bevolkingsgroepen. Na 1980: in centrum ontstaan </a:t>
            </a:r>
            <a:r>
              <a:rPr lang="nl-NL" sz="2400" dirty="0" err="1">
                <a:latin typeface="Calibri" panose="020F0502020204030204" pitchFamily="34" charset="0"/>
              </a:rPr>
              <a:t>cortiços</a:t>
            </a:r>
            <a:r>
              <a:rPr lang="nl-NL" sz="2400" dirty="0">
                <a:latin typeface="Calibri" panose="020F0502020204030204" pitchFamily="34" charset="0"/>
              </a:rPr>
              <a:t> (vooral migranten platteland), maar ook toename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Rio de Janeiro </a:t>
            </a:r>
            <a:r>
              <a:rPr lang="nl-NL" sz="2400" dirty="0">
                <a:latin typeface="Calibri" panose="020F0502020204030204" pitchFamily="34" charset="0"/>
              </a:rPr>
              <a:t>(heuvelachtig gebied): veel minder </a:t>
            </a:r>
            <a:r>
              <a:rPr lang="nl-NL" sz="2400" dirty="0" err="1">
                <a:latin typeface="Calibri" panose="020F0502020204030204" pitchFamily="34" charset="0"/>
              </a:rPr>
              <a:t>cortiços</a:t>
            </a:r>
            <a:r>
              <a:rPr lang="nl-NL" sz="2400" dirty="0">
                <a:latin typeface="Calibri" panose="020F0502020204030204" pitchFamily="34" charset="0"/>
              </a:rPr>
              <a:t>, vooral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 op steile hellingen verspreid over stad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Inzoomen op Rio de Janeiro en São Paulo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Inrichting van Rio de Janeiro en São Paulo is verschillend. (Natuurlijke) omgeving speelt daarbij grote rol.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B8BAC6-CC46-4451-A496-FC9349084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921475" cy="4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640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 tegenstellingen tussen arm en rijk in Brazilië zichtbaar in de megasteden?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zijn deze tegenstellingen ontstaan en hoe probeert men ze te verkleinen?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3B32891-2412-41F6-A24A-3AF9FEBDDA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3429000"/>
            <a:ext cx="9540552" cy="543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50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Arme en rijke wijken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In Braziliaanse steden sloppenwijken (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) en rijkere wijken (waaronder </a:t>
            </a: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) dicht bij elkaar.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AB6DF0F-3708-4969-A7A5-85D86272B8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62272" y="2636912"/>
            <a:ext cx="9468544" cy="595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429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5364088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Verbrokkeling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Door verdere menging van arme en rijke wijken zijn steden gefragmenteerd.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Voorzieningen zijn steeds meer ‘uitgestrooid’ over hele stad. Duurdere winkelcentra liggen bij verkeersknooppunten aan rand van steden voor goede bereikbaarheid.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6242011-E084-4581-8734-86ABDEEB46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6136" y="1196556"/>
            <a:ext cx="3231612" cy="5564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17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20888"/>
            <a:ext cx="4572000" cy="4505227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kleine </a:t>
            </a: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 midden in steden: wijk met beperkte voorzieningen, voor middelhoge inkomens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 err="1">
                <a:latin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community’s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</a:rPr>
              <a:t>suburbs</a:t>
            </a:r>
            <a:r>
              <a:rPr lang="nl-NL" sz="2400" dirty="0">
                <a:latin typeface="Calibri" panose="020F0502020204030204" pitchFamily="34" charset="0"/>
              </a:rPr>
              <a:t>: wijk met meer voorzieningen, voor hogere inkomens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grote complete wijken: bijna alle voorzieningen aanwezig, voor de rijksten (bijvoorbeeld </a:t>
            </a:r>
            <a:r>
              <a:rPr lang="nl-NL" sz="2400" dirty="0" err="1">
                <a:latin typeface="Calibri" panose="020F0502020204030204" pitchFamily="34" charset="0"/>
              </a:rPr>
              <a:t>Alphaville</a:t>
            </a:r>
            <a:r>
              <a:rPr lang="nl-NL" sz="2400" dirty="0">
                <a:latin typeface="Calibri" panose="020F0502020204030204" pitchFamily="34" charset="0"/>
              </a:rPr>
              <a:t> bij São Paulo)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Gated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nl-NL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community’s</a:t>
            </a:r>
            <a:r>
              <a:rPr kumimoji="0" lang="nl-NL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in soorten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►"/>
              <a:tabLst>
                <a:tab pos="354013" algn="l"/>
              </a:tabLst>
              <a:defRPr/>
            </a:pP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Gated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</a:t>
            </a:r>
            <a:r>
              <a:rPr kumimoji="0" lang="nl-NL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community’s</a:t>
            </a: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/>
              </a:rPr>
              <a:t> (ommuurde woonwijken) verschillen sterk. Drie soorten: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4E0F14-9884-441D-A23A-8BEC2E183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36912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774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6234" y="2128102"/>
            <a:ext cx="4499992" cy="4842688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geen bescherming tegen extreme weersomstandigheden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meerdere personen in dezelfde woonruimte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beperkte toegang schoon drinkwater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onvoldoende sanitaire voorzieningen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onzeker bezit woning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Slums en slums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Kenmerken krottenwijken volgens VN: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200603-F258-4C99-80FB-6EB727EA1F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986" y="2199875"/>
            <a:ext cx="4428174" cy="396542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D54D9267-2F30-4889-AE6F-2992FBCF32FE}"/>
              </a:ext>
            </a:extLst>
          </p:cNvPr>
          <p:cNvSpPr txBox="1"/>
          <p:nvPr/>
        </p:nvSpPr>
        <p:spPr>
          <a:xfrm>
            <a:off x="4680520" y="6279703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Bevolking in krottenwijken, in verschillende landen, 2000 en 2009</a:t>
            </a:r>
          </a:p>
        </p:txBody>
      </p:sp>
    </p:spTree>
    <p:extLst>
      <p:ext uri="{BB962C8B-B14F-4D97-AF65-F5344CB8AC3E}">
        <p14:creationId xmlns:p14="http://schemas.microsoft.com/office/powerpoint/2010/main" val="42642837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28102"/>
            <a:ext cx="4427984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favela</a:t>
            </a:r>
            <a:r>
              <a:rPr lang="nl-NL" sz="2400" dirty="0">
                <a:latin typeface="Calibri" panose="020F0502020204030204" pitchFamily="34" charset="0"/>
              </a:rPr>
              <a:t>: kleine woningen van allerlei materialen op plekken die niet geschikt daarvoor zijn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 err="1">
                <a:latin typeface="Calibri" panose="020F0502020204030204" pitchFamily="34" charset="0"/>
              </a:rPr>
              <a:t>cortiço</a:t>
            </a:r>
            <a:r>
              <a:rPr lang="nl-NL" sz="2400" dirty="0">
                <a:latin typeface="Calibri" panose="020F0502020204030204" pitchFamily="34" charset="0"/>
              </a:rPr>
              <a:t>: een of meerdere oude, vervallen en opgesplitste gebouwen op perceel midden in stad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Slums en slums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Twee soorten slums: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BB0B663-652A-4B36-AE64-33A60F12D6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17032"/>
            <a:ext cx="4320480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0924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-252536" y="332656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Site-</a:t>
            </a:r>
            <a:r>
              <a:rPr lang="nl-NL" sz="2800" b="1" dirty="0" err="1">
                <a:latin typeface="Calibri" panose="020F0502020204030204" pitchFamily="34" charset="0"/>
              </a:rPr>
              <a:t>and</a:t>
            </a:r>
            <a:r>
              <a:rPr lang="nl-NL" sz="2800" b="1" dirty="0">
                <a:latin typeface="Calibri" panose="020F0502020204030204" pitchFamily="34" charset="0"/>
              </a:rPr>
              <a:t>-</a:t>
            </a:r>
            <a:r>
              <a:rPr lang="nl-NL" sz="2800" b="1" dirty="0" err="1">
                <a:latin typeface="Calibri" panose="020F0502020204030204" pitchFamily="34" charset="0"/>
              </a:rPr>
              <a:t>servicesprojecten</a:t>
            </a:r>
            <a:endParaRPr lang="nl-NL" sz="2800" b="1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Overheid brengt verbeteringen in infrastructuur en voorzieningen (water, elektriciteit, scholen) op gang → bewoners krijgen meer vertrouwen in toekomst → bewoners investeren zelf.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soms sociale woningbouwprojecten aan rand stad, zoals site-</a:t>
            </a:r>
            <a:r>
              <a:rPr lang="nl-NL" sz="2400" dirty="0" err="1">
                <a:latin typeface="Calibri" panose="020F0502020204030204" pitchFamily="34" charset="0"/>
              </a:rPr>
              <a:t>and</a:t>
            </a:r>
            <a:r>
              <a:rPr lang="nl-NL" sz="2400" dirty="0">
                <a:latin typeface="Calibri" panose="020F0502020204030204" pitchFamily="34" charset="0"/>
              </a:rPr>
              <a:t>-</a:t>
            </a:r>
            <a:r>
              <a:rPr lang="nl-NL" sz="2400" dirty="0" err="1">
                <a:latin typeface="Calibri" panose="020F0502020204030204" pitchFamily="34" charset="0"/>
              </a:rPr>
              <a:t>servicesprojecten</a:t>
            </a: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9A2CEB-2800-42AE-8086-1F8E321264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4544" y="4077072"/>
            <a:ext cx="9793088" cy="336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817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§2.2 Steden onder de loep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932040" cy="4345115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São Paulo</a:t>
            </a:r>
            <a:r>
              <a:rPr lang="nl-NL" sz="2400" dirty="0">
                <a:latin typeface="Calibri" panose="020F0502020204030204" pitchFamily="34" charset="0"/>
              </a:rPr>
              <a:t>: oorspronkelijk rijksten in hoger gelegen centrum, aan randen armere bevolkingsgroepen. Na 1980: in centrum ontstaan </a:t>
            </a:r>
            <a:r>
              <a:rPr lang="nl-NL" sz="2400" dirty="0" err="1">
                <a:latin typeface="Calibri" panose="020F0502020204030204" pitchFamily="34" charset="0"/>
              </a:rPr>
              <a:t>cortiços</a:t>
            </a:r>
            <a:r>
              <a:rPr lang="nl-NL" sz="2400" dirty="0">
                <a:latin typeface="Calibri" panose="020F0502020204030204" pitchFamily="34" charset="0"/>
              </a:rPr>
              <a:t> (vooral migranten platteland), maar ook toename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Rio de Janeiro </a:t>
            </a:r>
            <a:r>
              <a:rPr lang="nl-NL" sz="2400" dirty="0">
                <a:latin typeface="Calibri" panose="020F0502020204030204" pitchFamily="34" charset="0"/>
              </a:rPr>
              <a:t>(heuvelachtig gebied): veel minder </a:t>
            </a:r>
            <a:r>
              <a:rPr lang="nl-NL" sz="2400" dirty="0" err="1">
                <a:latin typeface="Calibri" panose="020F0502020204030204" pitchFamily="34" charset="0"/>
              </a:rPr>
              <a:t>cortiços</a:t>
            </a:r>
            <a:r>
              <a:rPr lang="nl-NL" sz="2400" dirty="0">
                <a:latin typeface="Calibri" panose="020F0502020204030204" pitchFamily="34" charset="0"/>
              </a:rPr>
              <a:t>, vooral </a:t>
            </a:r>
            <a:r>
              <a:rPr lang="nl-NL" sz="2400" dirty="0" err="1">
                <a:latin typeface="Calibri" panose="020F0502020204030204" pitchFamily="34" charset="0"/>
              </a:rPr>
              <a:t>favela’s</a:t>
            </a:r>
            <a:r>
              <a:rPr lang="nl-NL" sz="2400" dirty="0">
                <a:latin typeface="Calibri" panose="020F0502020204030204" pitchFamily="34" charset="0"/>
              </a:rPr>
              <a:t> op steile hellingen verspreid over stad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Inzoomen op Rio de Janeiro en São Paulo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Inrichting van Rio de Janeiro en São Paulo is verschillend. (Natuurlijke) omgeving speelt daarbij grote rol.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FB8BAC6-CC46-4451-A496-FC93490844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0888"/>
            <a:ext cx="2921475" cy="429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1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de inrichting van de natuurlandschappen buiten de steden in de afgelopen eeuwen veranderd?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hebben waterkrachtcentrales en biobrandstoffen gevolgen voor het landschap en hun bewoners?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56B0BA03-BEDC-4315-8353-D3387A470B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529" y="3573016"/>
            <a:ext cx="948905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16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Het ingerichte landschap</a:t>
            </a: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53244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Hoofdvraag</a:t>
            </a:r>
          </a:p>
          <a:p>
            <a:pPr marL="0" indent="0">
              <a:buNone/>
              <a:defRPr/>
            </a:pPr>
            <a:r>
              <a:rPr lang="nl-NL" sz="2400" dirty="0">
                <a:latin typeface="Calibri" panose="020F0502020204030204" pitchFamily="34" charset="0"/>
              </a:rPr>
              <a:t>Hoe kun je de verschillen in de stedelijke ontwikkeling en de inrichting van het platteland in Brazilië verklaren?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334E56D5-220C-44D2-BF7F-D0330C565D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4524" y="2708920"/>
            <a:ext cx="9433048" cy="583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191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Landbouw en mijnbouw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Veel van oorspronkelijke natuurlandschappen is verdwenen, door: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stedengroei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meer infrastructuur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land- en mijnbouw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Noordoost-Brazilië</a:t>
            </a:r>
            <a:r>
              <a:rPr lang="nl-NL" sz="2400" dirty="0">
                <a:latin typeface="Calibri" panose="020F0502020204030204" pitchFamily="34" charset="0"/>
              </a:rPr>
              <a:t> is vanaf 16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 ontgonnen door grootgrondbezitters (suikerrietplantages) en kleine boeren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tropische savannes</a:t>
            </a:r>
            <a:r>
              <a:rPr lang="nl-NL" sz="2400" dirty="0">
                <a:latin typeface="Calibri" panose="020F0502020204030204" pitchFamily="34" charset="0"/>
              </a:rPr>
              <a:t> zijn vooral verdwenen in 20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 door land- en mijnbouw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0270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Eigendomsrechten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Aanleg nieuwe wegen in tweede helft 20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 zorgde voor snelle ontginning van de tropische savannes. Dat gebeurde veel door </a:t>
            </a:r>
            <a:r>
              <a:rPr lang="nl-NL" sz="2400" dirty="0" err="1">
                <a:latin typeface="Calibri" panose="020F0502020204030204" pitchFamily="34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</a:rPr>
              <a:t>: vooral verbouw soja en suikerriet.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conflicten over landrechten: kleine boeren en indianen moesten vaak weg door </a:t>
            </a:r>
            <a:r>
              <a:rPr lang="nl-NL" sz="2400" dirty="0" err="1">
                <a:latin typeface="Calibri" panose="020F0502020204030204" pitchFamily="34" charset="0"/>
              </a:rPr>
              <a:t>landgrabbing</a:t>
            </a:r>
            <a:r>
              <a:rPr lang="nl-NL" sz="2400" dirty="0">
                <a:latin typeface="Calibri" panose="020F0502020204030204" pitchFamily="34" charset="0"/>
              </a:rPr>
              <a:t> of landroof</a:t>
            </a:r>
          </a:p>
          <a:p>
            <a:pPr>
              <a:buFont typeface="Arial" panose="020B0604020202020204" pitchFamily="34" charset="0"/>
              <a:buChar char="●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tropisch regenwoud nu ook bedreigd vanwege grond, tropisch hout, goud, ertsen, aardolie en water</a:t>
            </a:r>
          </a:p>
        </p:txBody>
      </p:sp>
    </p:spTree>
    <p:extLst>
      <p:ext uri="{BB962C8B-B14F-4D97-AF65-F5344CB8AC3E}">
        <p14:creationId xmlns:p14="http://schemas.microsoft.com/office/powerpoint/2010/main" val="1037273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28102"/>
            <a:ext cx="4716016" cy="4869160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Noordoost-Brazilië: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irrigatielandbouw (fruit) met water van Rio São Francisco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in Zuidoost-Brazilië: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koffiestruiken of katoenplanten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tuinbouw</a:t>
            </a:r>
          </a:p>
          <a:p>
            <a:pPr>
              <a:buFont typeface="Calibri" panose="020F0502020204030204" pitchFamily="34" charset="0"/>
              <a:buChar char="‒"/>
              <a:tabLst>
                <a:tab pos="354013" algn="l"/>
              </a:tabLst>
              <a:defRPr/>
            </a:pPr>
            <a:r>
              <a:rPr lang="nl-NL" sz="2400" dirty="0">
                <a:latin typeface="Calibri" panose="020F0502020204030204" pitchFamily="34" charset="0"/>
              </a:rPr>
              <a:t>intensieve veeteelt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suikerriet- en sojaproductie komt meer voor in binnenland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steden vormen grote afzetmarkt</a:t>
            </a: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698A439-FC6A-4D07-8208-30EF14F837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250302"/>
            <a:ext cx="4200128" cy="4458436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8FFD50A-F491-49E1-A8D0-1CFD7C544F63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De kuststrook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Commerciële landbouw heeft grote invloed op kustgebied Brazilië.</a:t>
            </a:r>
          </a:p>
        </p:txBody>
      </p:sp>
    </p:spTree>
    <p:extLst>
      <p:ext uri="{BB962C8B-B14F-4D97-AF65-F5344CB8AC3E}">
        <p14:creationId xmlns:p14="http://schemas.microsoft.com/office/powerpoint/2010/main" val="12943353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676456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Tegenstellingen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Economische belangen en inrichting staan vaak op gespannen voet met natuur. Hierna twee voorbeelden: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opwekking van elektriciteit bij stuwdammen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productie van biobrandstoffen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856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488020"/>
            <a:ext cx="4211960" cy="447871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opwekking hydro-elektriciteit door vallend water bij stuwdammen in rivieren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voorbeelden: </a:t>
            </a:r>
            <a:r>
              <a:rPr lang="nl-NL" sz="2400" dirty="0" err="1">
                <a:latin typeface="Calibri" panose="020F0502020204030204" pitchFamily="34" charset="0"/>
              </a:rPr>
              <a:t>Itaipudam</a:t>
            </a:r>
            <a:r>
              <a:rPr lang="nl-NL" sz="2400" dirty="0">
                <a:latin typeface="Calibri" panose="020F0502020204030204" pitchFamily="34" charset="0"/>
              </a:rPr>
              <a:t> (grensgebied met Paraguay/Paraná) en Belo Montedam (Amazonegebied)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Stuwdammen en waterkrachtcentrales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Stroomvoorziening Brazilië is voor 80% afkomstig van waterkrachtcentrales.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AC1528B-4E75-4047-8B8F-6D4411FA15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927519"/>
            <a:ext cx="4788024" cy="374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4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9144000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Duurzame energie?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Volgens velen zijn waterkrachtcentrales duurzaam. Nadelen zijn:</a:t>
            </a:r>
            <a:endParaRPr lang="nl-NL" sz="2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broeikasgas methaan komt vrij (uit wegrottende planten)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verlies ecosystemen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oorspronkelijke bevolking en kleine boeren raken land kwijt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te weinig water in stuwmeren voor opwekking stroom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kwetsbaarheid hoogspanningsnetwerken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CA8BFC-16DE-43E4-87D3-C6E4F50F2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46" y="4509120"/>
            <a:ext cx="9628691" cy="556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0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4139952" cy="2668138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Biobrandstof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solidFill>
                  <a:srgbClr val="000000"/>
                </a:solidFill>
                <a:latin typeface="Calibri" panose="020F0502020204030204" pitchFamily="34" charset="0"/>
              </a:rPr>
              <a:t>Brazilië produceert veel ethanol. Ethanol is biobrandstof uit suikerriet waar veel ruimte voor nodig is.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E24952-A000-4E50-9200-619A04F440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069" y="1772816"/>
            <a:ext cx="4753813" cy="3601013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0CF94640-6EEC-422F-A401-1461D343308D}"/>
              </a:ext>
            </a:extLst>
          </p:cNvPr>
          <p:cNvSpPr txBox="1">
            <a:spLocks/>
          </p:cNvSpPr>
          <p:nvPr/>
        </p:nvSpPr>
        <p:spPr bwMode="auto">
          <a:xfrm>
            <a:off x="0" y="3717032"/>
            <a:ext cx="377991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0000" tIns="46800" rIns="91440" bIns="4680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Voordeel:</a:t>
            </a:r>
            <a:endParaRPr lang="nl-NL" sz="2400" kern="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kern="0" dirty="0">
                <a:latin typeface="Calibri" panose="020F0502020204030204" pitchFamily="34" charset="0"/>
              </a:rPr>
              <a:t>gebruik van brandstof ethanol leidt tot minder uitstoot kooldioxide</a:t>
            </a:r>
          </a:p>
        </p:txBody>
      </p:sp>
    </p:spTree>
    <p:extLst>
      <p:ext uri="{BB962C8B-B14F-4D97-AF65-F5344CB8AC3E}">
        <p14:creationId xmlns:p14="http://schemas.microsoft.com/office/powerpoint/2010/main" val="12135929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§2.3 Spanning tussen natuur en inrichting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48894"/>
            <a:ext cx="8100392" cy="5809106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tabLst>
                <a:tab pos="354013" algn="l"/>
              </a:tabLst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Nadelen</a:t>
            </a:r>
          </a:p>
          <a:p>
            <a:pPr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Vervangen van natuurlijke vegetatie (zoals </a:t>
            </a:r>
            <a:r>
              <a:rPr lang="nl-NL" sz="2400" dirty="0" err="1">
                <a:latin typeface="Calibri" panose="020F0502020204030204" pitchFamily="34" charset="0"/>
              </a:rPr>
              <a:t>cerrado</a:t>
            </a:r>
            <a:r>
              <a:rPr lang="nl-NL" sz="2400" dirty="0">
                <a:latin typeface="Calibri" panose="020F0502020204030204" pitchFamily="34" charset="0"/>
              </a:rPr>
              <a:t>) leidt tot meer kooldioxide in de lucht (omdat </a:t>
            </a:r>
            <a:r>
              <a:rPr lang="nl-NL" sz="2400" dirty="0" err="1">
                <a:latin typeface="Calibri" panose="020F0502020204030204" pitchFamily="34" charset="0"/>
              </a:rPr>
              <a:t>cerrado</a:t>
            </a:r>
            <a:r>
              <a:rPr lang="nl-NL" sz="2400" dirty="0">
                <a:latin typeface="Calibri" panose="020F0502020204030204" pitchFamily="34" charset="0"/>
              </a:rPr>
              <a:t> juist veel kooldioxide aan dampkring onttrekt).</a:t>
            </a:r>
          </a:p>
          <a:p>
            <a:pPr marL="0" indent="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</a:rPr>
              <a:t>     	Andere nadelen: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gebruik van bestrijdingsmiddelen en kunstmest is nadelig voor biodiversiteit, bodem en oppervlaktewater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voedselverbouw moet plaatsmaken voor suikerriet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vraag naar grond stijgt → grondprijzen stijgen → landconflicten → verdrijving arme boeren</a:t>
            </a:r>
          </a:p>
        </p:txBody>
      </p:sp>
    </p:spTree>
    <p:extLst>
      <p:ext uri="{BB962C8B-B14F-4D97-AF65-F5344CB8AC3E}">
        <p14:creationId xmlns:p14="http://schemas.microsoft.com/office/powerpoint/2010/main" val="283711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52736"/>
            <a:ext cx="8532440" cy="5778000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FontTx/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Deelvragen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is de Braziliaanse bevolking verspreid over de kustzones en het binnenland?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Hoe verliep het ontstaan van de steden in Brazilië en hoe kun je dit verklaren?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Wat zijn de verschillen in stedelijke ontwikkeling binnen de kustzones en hoe kun je die verklaren?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6197B21-664C-4276-A7E0-2F73C974BF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8276" y="4365104"/>
            <a:ext cx="9540552" cy="574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6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384644"/>
            <a:ext cx="4788024" cy="4473356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dichtbevolkte kustgebieden met veel grote steden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dunbevolkt binnenland met minder steden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gevolgen voor natuurlandschap: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langs kust </a:t>
            </a:r>
            <a:r>
              <a:rPr lang="nl-NL" sz="2400" dirty="0">
                <a:latin typeface="Calibri" panose="020F0502020204030204" pitchFamily="34" charset="0"/>
              </a:rPr>
              <a:t>is oorspronkelijk Atlantisch regenwoud grotendeels weg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b="1" dirty="0">
                <a:latin typeface="Calibri" panose="020F0502020204030204" pitchFamily="34" charset="0"/>
              </a:rPr>
              <a:t>in binnenland </a:t>
            </a:r>
            <a:r>
              <a:rPr lang="nl-NL" sz="2400" dirty="0">
                <a:latin typeface="Calibri" panose="020F0502020204030204" pitchFamily="34" charset="0"/>
              </a:rPr>
              <a:t>komt nog veel tropisch regenwoud voor, maar bebouwing dringt op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33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ct val="0"/>
              </a:spcAft>
              <a:defRPr/>
            </a:pPr>
            <a:r>
              <a:rPr lang="nl-NL" sz="28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Bevolkingsspreiding en bevolkingsdichtheid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Brazilië heeft hoge verstedelijkingsgraad (urbanisatiegraad) met </a:t>
            </a:r>
            <a:r>
              <a:rPr lang="nl-NL" sz="2400" b="1" kern="0" dirty="0">
                <a:solidFill>
                  <a:srgbClr val="000000"/>
                </a:solidFill>
                <a:latin typeface="Calibri" panose="020F0502020204030204" pitchFamily="34" charset="0"/>
              </a:rPr>
              <a:t>ongelijkmatige bevolkingsspreiding </a:t>
            </a: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=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35E672-98C8-4541-9728-C8D693FC6F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32040" y="2412879"/>
            <a:ext cx="4072009" cy="43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587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128102"/>
            <a:ext cx="9144000" cy="4842688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oudste steden liggen in het </a:t>
            </a:r>
            <a:r>
              <a:rPr lang="nl-NL" sz="2400" b="1" dirty="0">
                <a:latin typeface="Calibri" panose="020F0502020204030204" pitchFamily="34" charset="0"/>
              </a:rPr>
              <a:t>noordoosten</a:t>
            </a:r>
            <a:r>
              <a:rPr lang="nl-NL" sz="2400" dirty="0">
                <a:latin typeface="Calibri" panose="020F0502020204030204" pitchFamily="34" charset="0"/>
              </a:rPr>
              <a:t>, redenen: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suikerrietplantages met slavenhandel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094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Verstedelijkingspatroon: een historische erfenis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Kustprovincies verstedelijkten al vroeg.</a:t>
            </a:r>
          </a:p>
        </p:txBody>
      </p:sp>
    </p:spTree>
    <p:extLst>
      <p:ext uri="{BB962C8B-B14F-4D97-AF65-F5344CB8AC3E}">
        <p14:creationId xmlns:p14="http://schemas.microsoft.com/office/powerpoint/2010/main" val="410737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9966" y="1724350"/>
            <a:ext cx="5155822" cy="5809106"/>
          </a:xfrm>
        </p:spPr>
        <p:txBody>
          <a:bodyPr lIns="360000" tIns="46800" bIns="46800"/>
          <a:lstStyle/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dirty="0">
                <a:latin typeface="Calibri" panose="020F0502020204030204" pitchFamily="34" charset="0"/>
              </a:rPr>
              <a:t>stedelijke ontwikkeling in </a:t>
            </a:r>
            <a:r>
              <a:rPr lang="nl-NL" sz="2400" b="1" dirty="0">
                <a:latin typeface="Calibri" panose="020F0502020204030204" pitchFamily="34" charset="0"/>
              </a:rPr>
              <a:t>zuidoosten</a:t>
            </a:r>
            <a:r>
              <a:rPr lang="nl-NL" sz="2400" dirty="0">
                <a:latin typeface="Calibri" panose="020F0502020204030204" pitchFamily="34" charset="0"/>
              </a:rPr>
              <a:t> vond later plaats, redenen: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18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eeuw: mijnbouw,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19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eeuw: toenemende economische en politieke macht (mijnbouw, koffieteelt en hoofdstad)</a:t>
            </a:r>
          </a:p>
          <a:p>
            <a:pPr>
              <a:buFont typeface="Calibri" panose="020F0502020204030204" pitchFamily="34" charset="0"/>
              <a:buChar char="‒"/>
              <a:defRPr/>
            </a:pPr>
            <a:r>
              <a:rPr lang="nl-NL" sz="2400" dirty="0">
                <a:latin typeface="Calibri" panose="020F0502020204030204" pitchFamily="34" charset="0"/>
              </a:rPr>
              <a:t>vanaf 1930: vooral industrialisatie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2815A95-C787-4EDE-A62A-7AD9B6F78C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0112" y="1871027"/>
            <a:ext cx="3310484" cy="4733034"/>
          </a:xfrm>
          <a:prstGeom prst="rect">
            <a:avLst/>
          </a:prstGeom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14A3483-1DFD-40CC-8977-06C2EA0DCF0E}"/>
              </a:ext>
            </a:extLst>
          </p:cNvPr>
          <p:cNvSpPr/>
          <p:nvPr/>
        </p:nvSpPr>
        <p:spPr>
          <a:xfrm>
            <a:off x="253404" y="1069523"/>
            <a:ext cx="888063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solidFill>
                  <a:srgbClr val="000000"/>
                </a:solidFill>
                <a:latin typeface="Calibri" panose="020F0502020204030204" pitchFamily="34" charset="0"/>
              </a:rPr>
              <a:t>Verstedelijkingspatroon: een historische erfenis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089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32256"/>
            <a:ext cx="8604448" cy="5825744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  <a:defRPr/>
            </a:pPr>
            <a:r>
              <a:rPr lang="nl-NL" sz="2800" b="1" dirty="0">
                <a:latin typeface="Calibri" panose="020F0502020204030204" pitchFamily="34" charset="0"/>
              </a:rPr>
              <a:t>Verstedelijkingspatroon: een historische erfenis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zuiden</a:t>
            </a:r>
            <a:r>
              <a:rPr lang="nl-NL" sz="2400" dirty="0">
                <a:latin typeface="Calibri" panose="020F0502020204030204" pitchFamily="34" charset="0"/>
              </a:rPr>
              <a:t> aparte ontwikkeling, want vestigingsgebied Europese immigranten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binnenland</a:t>
            </a:r>
            <a:r>
              <a:rPr lang="nl-NL" sz="2400" dirty="0">
                <a:latin typeface="Calibri" panose="020F0502020204030204" pitchFamily="34" charset="0"/>
              </a:rPr>
              <a:t> lange tijd alleen terrein van avonturiers en grootgrondbezitters → relatief beperkte verstedelijkingsgraad </a:t>
            </a:r>
          </a:p>
        </p:txBody>
      </p:sp>
    </p:spTree>
    <p:extLst>
      <p:ext uri="{BB962C8B-B14F-4D97-AF65-F5344CB8AC3E}">
        <p14:creationId xmlns:p14="http://schemas.microsoft.com/office/powerpoint/2010/main" val="3561079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§2.1 Stedelijke ontwikkeling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2512885"/>
            <a:ext cx="4944318" cy="4345115"/>
          </a:xfrm>
        </p:spPr>
        <p:txBody>
          <a:bodyPr lIns="360000" tIns="46800" bIns="46800"/>
          <a:lstStyle/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oorzaken</a:t>
            </a:r>
            <a:r>
              <a:rPr lang="nl-NL" sz="2400" dirty="0">
                <a:latin typeface="Calibri" panose="020F0502020204030204" pitchFamily="34" charset="0"/>
              </a:rPr>
              <a:t>: industrialisatie in steden en armoede platteland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b="1" dirty="0">
                <a:latin typeface="Calibri" panose="020F0502020204030204" pitchFamily="34" charset="0"/>
              </a:rPr>
              <a:t>gevolgen</a:t>
            </a:r>
            <a:r>
              <a:rPr lang="nl-NL" sz="2400" dirty="0">
                <a:latin typeface="Calibri" panose="020F0502020204030204" pitchFamily="34" charset="0"/>
              </a:rPr>
              <a:t>: problemen met huisvesting en werkgelegenheid in steden</a:t>
            </a:r>
          </a:p>
          <a:p>
            <a:pPr>
              <a:buFont typeface="Arial" panose="020B0604020202020204" pitchFamily="34" charset="0"/>
              <a:buChar char="●"/>
              <a:defRPr/>
            </a:pPr>
            <a:r>
              <a:rPr lang="nl-NL" sz="2400" b="1" dirty="0">
                <a:latin typeface="Calibri" panose="020F0502020204030204" pitchFamily="34" charset="0"/>
              </a:rPr>
              <a:t>oplossing</a:t>
            </a:r>
            <a:r>
              <a:rPr lang="nl-NL" sz="2400" dirty="0">
                <a:latin typeface="Calibri" panose="020F0502020204030204" pitchFamily="34" charset="0"/>
              </a:rPr>
              <a:t> meer aandacht voor binnenland: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1960 nieuwe hoofdstad Brasilia</a:t>
            </a:r>
          </a:p>
          <a:p>
            <a:pPr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</a:rPr>
              <a:t>midden 20</a:t>
            </a:r>
            <a:r>
              <a:rPr lang="nl-NL" sz="2400" baseline="30000" dirty="0">
                <a:latin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</a:rPr>
              <a:t> eeuw vrijhandelszone rond Manaus</a:t>
            </a:r>
          </a:p>
          <a:p>
            <a:pPr marL="0" indent="0">
              <a:buNone/>
              <a:defRPr/>
            </a:pPr>
            <a:endParaRPr lang="nl-NL" sz="2400" dirty="0">
              <a:latin typeface="Calibri" panose="020F0502020204030204" pitchFamily="34" charset="0"/>
            </a:endParaRP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143BB57A-2875-40DE-BFD8-37014AD9D265}"/>
              </a:ext>
            </a:extLst>
          </p:cNvPr>
          <p:cNvSpPr txBox="1"/>
          <p:nvPr/>
        </p:nvSpPr>
        <p:spPr>
          <a:xfrm>
            <a:off x="251520" y="1048894"/>
            <a:ext cx="8892480" cy="1463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Aft>
                <a:spcPts val="1000"/>
              </a:spcAft>
              <a:defRPr/>
            </a:pPr>
            <a:r>
              <a:rPr lang="nl-NL" sz="2800" b="1" dirty="0">
                <a:latin typeface="Calibri" panose="020F0502020204030204" pitchFamily="34" charset="0"/>
              </a:rPr>
              <a:t>Verschuivingen in verstedelijkingspatroon</a:t>
            </a:r>
            <a:endParaRPr lang="nl-NL" sz="2800" b="1" kern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kern="0" dirty="0">
                <a:solidFill>
                  <a:srgbClr val="000000"/>
                </a:solidFill>
                <a:latin typeface="Calibri" panose="020F0502020204030204" pitchFamily="34" charset="0"/>
              </a:rPr>
              <a:t>Vanaf 1950 toename verstedelijkingstempo (urbanisatietempo) en bevolkingsdruk.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F27C970-6CBF-4A86-A145-DF631DEE1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233598"/>
            <a:ext cx="4351820" cy="343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2561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ege presentatie">
  <a:themeElements>
    <a:clrScheme name="Lege presentatie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Lege presentatie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1" charset="0"/>
            <a:ea typeface="ＭＳ Ｐゴシック" pitchFamily="1" charset="-128"/>
            <a:cs typeface="ＭＳ Ｐゴシック" pitchFamily="1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>
    <a:extraClrScheme>
      <a:clrScheme name="Lege presentat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ge presentat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ge presentat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1835</Words>
  <Application>Microsoft Office PowerPoint</Application>
  <PresentationFormat>Diavoorstelling (4:3)</PresentationFormat>
  <Paragraphs>250</Paragraphs>
  <Slides>37</Slides>
  <Notes>35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2</vt:i4>
      </vt:variant>
      <vt:variant>
        <vt:lpstr>Diatitels</vt:lpstr>
      </vt:variant>
      <vt:variant>
        <vt:i4>37</vt:i4>
      </vt:variant>
    </vt:vector>
  </HeadingPairs>
  <TitlesOfParts>
    <vt:vector size="42" baseType="lpstr">
      <vt:lpstr>ＭＳ Ｐゴシック</vt:lpstr>
      <vt:lpstr>Arial</vt:lpstr>
      <vt:lpstr>Calibri</vt:lpstr>
      <vt:lpstr>Kantoorthema</vt:lpstr>
      <vt:lpstr>2_Lege presentatie</vt:lpstr>
      <vt:lpstr>PowerPoint-presentatie</vt:lpstr>
      <vt:lpstr>2. Het ingerichte landschap</vt:lpstr>
      <vt:lpstr>2. Het ingerichte landschap</vt:lpstr>
      <vt:lpstr>§2.1 Stedelijke ontwikkeling</vt:lpstr>
      <vt:lpstr>§2.1 Stedelijke ontwikkeling</vt:lpstr>
      <vt:lpstr>§2.1 Stedelijke ontwikkeling</vt:lpstr>
      <vt:lpstr>§2.1 Stedelijke ontwikkeling</vt:lpstr>
      <vt:lpstr>§2.1 Stedelijke ontwikkeling</vt:lpstr>
      <vt:lpstr>§2.1 Stedelijke ontwikkeling</vt:lpstr>
      <vt:lpstr>§2.1 Stedelijke ontwikkeling</vt:lpstr>
      <vt:lpstr>§2.1 Stedelijke ontwikkeling</vt:lpstr>
      <vt:lpstr>§2.1 Stedelijke ontwikkeling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§2.2 Steden onder de loep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  <vt:lpstr>§2.3 Spanning tussen natuur en inrichting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2018-03-05T14:44:41Z</dcterms:created>
  <dcterms:modified xsi:type="dcterms:W3CDTF">2019-01-29T08:42:56Z</dcterms:modified>
</cp:coreProperties>
</file>