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trictFirstAndLastChars="0" saveSubsetFonts="1">
  <p:sldMasterIdLst>
    <p:sldMasterId id="2147483648" r:id="rId1"/>
    <p:sldMasterId id="2147483672" r:id="rId2"/>
  </p:sldMasterIdLst>
  <p:notesMasterIdLst>
    <p:notesMasterId r:id="rId32"/>
  </p:notesMasterIdLst>
  <p:sldIdLst>
    <p:sldId id="270" r:id="rId3"/>
    <p:sldId id="257" r:id="rId4"/>
    <p:sldId id="258" r:id="rId5"/>
    <p:sldId id="271" r:id="rId6"/>
    <p:sldId id="260" r:id="rId7"/>
    <p:sldId id="268" r:id="rId8"/>
    <p:sldId id="262" r:id="rId9"/>
    <p:sldId id="272" r:id="rId10"/>
    <p:sldId id="263" r:id="rId11"/>
    <p:sldId id="264" r:id="rId12"/>
    <p:sldId id="265" r:id="rId13"/>
    <p:sldId id="266" r:id="rId14"/>
    <p:sldId id="281" r:id="rId15"/>
    <p:sldId id="282" r:id="rId16"/>
    <p:sldId id="283" r:id="rId17"/>
    <p:sldId id="284" r:id="rId18"/>
    <p:sldId id="285" r:id="rId19"/>
    <p:sldId id="286" r:id="rId20"/>
    <p:sldId id="287" r:id="rId21"/>
    <p:sldId id="288" r:id="rId22"/>
    <p:sldId id="289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eu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80" d="100"/>
        <a:sy n="180" d="100"/>
      </p:scale>
      <p:origin x="0" y="-17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commentAuthors" Target="commentAuthors.xml"/><Relationship Id="rId38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>
                <a:latin typeface="Arial" charset="0"/>
                <a:ea typeface="ＭＳ Ｐゴシック" pitchFamily="84" charset="-128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>
                <a:latin typeface="Arial" charset="0"/>
                <a:ea typeface="ＭＳ Ｐゴシック" pitchFamily="84" charset="-128"/>
              </a:defRPr>
            </a:lvl1pPr>
          </a:lstStyle>
          <a:p>
            <a:pPr>
              <a:defRPr/>
            </a:pPr>
            <a:fld id="{710924E7-37FE-45AF-96E0-5EA059C43C97}" type="datetimeFigureOut">
              <a:rPr lang="nl-NL"/>
              <a:pPr>
                <a:defRPr/>
              </a:pPr>
              <a:t>16-10-2018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l-NL" noProof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noProof="0"/>
              <a:t>Klik om de modelstijlen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>
                <a:latin typeface="Arial" charset="0"/>
                <a:ea typeface="ＭＳ Ｐゴシック" pitchFamily="84" charset="-128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4C01307-F523-4F76-92A4-6696D34B41BA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982404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nl-NL" altLang="nl-NL" dirty="0"/>
              <a:t>Afbeelding:</a:t>
            </a:r>
            <a:r>
              <a:rPr lang="nl-NL" altLang="nl-NL" baseline="0" dirty="0"/>
              <a:t> Grensgebied Mexico-V.S.</a:t>
            </a:r>
          </a:p>
          <a:p>
            <a:pPr>
              <a:spcBef>
                <a:spcPct val="0"/>
              </a:spcBef>
            </a:pPr>
            <a:endParaRPr lang="nl-NL" altLang="nl-NL" dirty="0"/>
          </a:p>
        </p:txBody>
      </p:sp>
      <p:sp>
        <p:nvSpPr>
          <p:cNvPr id="12292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6142A4E-F5F5-4565-A65B-AF4884B2ECCA}" type="slidenum">
              <a:rPr lang="nl-NL" altLang="nl-NL" sz="1200"/>
              <a:pPr/>
              <a:t>3</a:t>
            </a:fld>
            <a:endParaRPr lang="nl-NL" altLang="nl-NL" sz="1200"/>
          </a:p>
        </p:txBody>
      </p:sp>
    </p:spTree>
    <p:extLst>
      <p:ext uri="{BB962C8B-B14F-4D97-AF65-F5344CB8AC3E}">
        <p14:creationId xmlns:p14="http://schemas.microsoft.com/office/powerpoint/2010/main" val="26073960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</a:t>
            </a:r>
            <a:r>
              <a:rPr lang="nl-N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Tex-</a:t>
            </a:r>
            <a:r>
              <a:rPr lang="nl-NL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mexcultuur</a:t>
            </a:r>
            <a:r>
              <a:rPr lang="nl-N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de fastfoodrestaurants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01307-F523-4F76-92A4-6696D34B41BA}" type="slidenum">
              <a:rPr lang="nl-NL" altLang="nl-NL" smtClean="0"/>
              <a:pPr/>
              <a:t>12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0732580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nl-NL" altLang="nl-NL" dirty="0"/>
              <a:t>Afbeelding: </a:t>
            </a:r>
            <a:r>
              <a:rPr lang="nl-N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Ontheemd door een vrijhandelsverdrag</a:t>
            </a:r>
            <a:endParaRPr lang="nl-NL" altLang="nl-NL" dirty="0"/>
          </a:p>
        </p:txBody>
      </p:sp>
      <p:sp>
        <p:nvSpPr>
          <p:cNvPr id="12292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6142A4E-F5F5-4565-A65B-AF4884B2ECCA}" type="slidenum">
              <a:rPr lang="nl-NL" altLang="nl-NL" sz="1200">
                <a:solidFill>
                  <a:prstClr val="black"/>
                </a:solidFill>
              </a:rPr>
              <a:pPr/>
              <a:t>13</a:t>
            </a:fld>
            <a:endParaRPr lang="nl-NL" altLang="nl-NL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8080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 dirty="0"/>
          </a:p>
        </p:txBody>
      </p:sp>
      <p:sp>
        <p:nvSpPr>
          <p:cNvPr id="12292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6142A4E-F5F5-4565-A65B-AF4884B2ECCA}" type="slidenum">
              <a:rPr lang="nl-NL" altLang="nl-NL" sz="1200">
                <a:solidFill>
                  <a:prstClr val="black"/>
                </a:solidFill>
              </a:rPr>
              <a:pPr/>
              <a:t>14</a:t>
            </a:fld>
            <a:endParaRPr lang="nl-NL" altLang="nl-NL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6390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nl-NL" altLang="nl-NL" dirty="0"/>
              <a:t>Afbeelding:</a:t>
            </a:r>
            <a:r>
              <a:rPr lang="nl-NL" altLang="nl-NL" baseline="0" dirty="0"/>
              <a:t> Exportwaarde van de NAFTA-landen in dollars</a:t>
            </a:r>
          </a:p>
          <a:p>
            <a:pPr>
              <a:spcBef>
                <a:spcPct val="0"/>
              </a:spcBef>
            </a:pPr>
            <a:endParaRPr lang="nl-NL" altLang="nl-NL" dirty="0"/>
          </a:p>
        </p:txBody>
      </p:sp>
      <p:sp>
        <p:nvSpPr>
          <p:cNvPr id="12292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6142A4E-F5F5-4565-A65B-AF4884B2ECCA}" type="slidenum">
              <a:rPr lang="nl-NL" altLang="nl-NL" sz="1200">
                <a:solidFill>
                  <a:prstClr val="black"/>
                </a:solidFill>
              </a:rPr>
              <a:pPr/>
              <a:t>15</a:t>
            </a:fld>
            <a:endParaRPr lang="nl-NL" altLang="nl-NL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6568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nl-NL" altLang="nl-NL" dirty="0"/>
              <a:t>Afbeelding:</a:t>
            </a:r>
            <a:r>
              <a:rPr lang="nl-NL" altLang="nl-NL" baseline="0" dirty="0"/>
              <a:t> Export Mexico, 2014</a:t>
            </a:r>
          </a:p>
          <a:p>
            <a:pPr>
              <a:spcBef>
                <a:spcPct val="0"/>
              </a:spcBef>
            </a:pPr>
            <a:endParaRPr lang="nl-NL" altLang="nl-NL" dirty="0"/>
          </a:p>
        </p:txBody>
      </p:sp>
      <p:sp>
        <p:nvSpPr>
          <p:cNvPr id="12292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6142A4E-F5F5-4565-A65B-AF4884B2ECCA}" type="slidenum">
              <a:rPr lang="nl-NL" altLang="nl-NL" sz="1200">
                <a:solidFill>
                  <a:prstClr val="black"/>
                </a:solidFill>
              </a:rPr>
              <a:pPr/>
              <a:t>16</a:t>
            </a:fld>
            <a:endParaRPr lang="nl-NL" altLang="nl-NL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0766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nl-NL" altLang="nl-NL" dirty="0"/>
              <a:t>Afbeelding:</a:t>
            </a:r>
            <a:r>
              <a:rPr lang="nl-NL" altLang="nl-NL" baseline="0" dirty="0"/>
              <a:t> Verlies aan arbeidsplaatsen in de V.S. door de NAFTA, 2010.</a:t>
            </a:r>
          </a:p>
          <a:p>
            <a:pPr>
              <a:spcBef>
                <a:spcPct val="0"/>
              </a:spcBef>
            </a:pPr>
            <a:endParaRPr lang="nl-NL" altLang="nl-NL" dirty="0"/>
          </a:p>
        </p:txBody>
      </p:sp>
      <p:sp>
        <p:nvSpPr>
          <p:cNvPr id="12292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6142A4E-F5F5-4565-A65B-AF4884B2ECCA}" type="slidenum">
              <a:rPr lang="nl-NL" altLang="nl-NL" sz="1200">
                <a:solidFill>
                  <a:prstClr val="black"/>
                </a:solidFill>
              </a:rPr>
              <a:pPr/>
              <a:t>17</a:t>
            </a:fld>
            <a:endParaRPr lang="nl-NL" altLang="nl-NL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1565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nl-NL" altLang="nl-NL" dirty="0"/>
              <a:t>Afbeelding:</a:t>
            </a:r>
            <a:r>
              <a:rPr lang="nl-NL" altLang="nl-NL" baseline="0" dirty="0"/>
              <a:t> Handelsbalans van Mexico, 1985-2014</a:t>
            </a:r>
          </a:p>
          <a:p>
            <a:pPr>
              <a:spcBef>
                <a:spcPct val="0"/>
              </a:spcBef>
            </a:pPr>
            <a:endParaRPr lang="nl-NL" altLang="nl-NL" dirty="0"/>
          </a:p>
        </p:txBody>
      </p:sp>
      <p:sp>
        <p:nvSpPr>
          <p:cNvPr id="12292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6142A4E-F5F5-4565-A65B-AF4884B2ECCA}" type="slidenum">
              <a:rPr lang="nl-NL" altLang="nl-NL" sz="1200">
                <a:solidFill>
                  <a:prstClr val="black"/>
                </a:solidFill>
              </a:rPr>
              <a:pPr/>
              <a:t>18</a:t>
            </a:fld>
            <a:endParaRPr lang="nl-NL" altLang="nl-NL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5281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nl-NL" altLang="nl-NL" dirty="0"/>
              <a:t>Afbeelding:</a:t>
            </a:r>
            <a:r>
              <a:rPr lang="nl-NL" altLang="nl-NL" baseline="0" dirty="0"/>
              <a:t> Protest tegen de NAFTA</a:t>
            </a:r>
          </a:p>
          <a:p>
            <a:pPr>
              <a:spcBef>
                <a:spcPct val="0"/>
              </a:spcBef>
            </a:pPr>
            <a:endParaRPr lang="nl-NL" altLang="nl-NL" dirty="0"/>
          </a:p>
        </p:txBody>
      </p:sp>
      <p:sp>
        <p:nvSpPr>
          <p:cNvPr id="12292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6142A4E-F5F5-4565-A65B-AF4884B2ECCA}" type="slidenum">
              <a:rPr lang="nl-NL" altLang="nl-NL" sz="1200">
                <a:solidFill>
                  <a:prstClr val="black"/>
                </a:solidFill>
              </a:rPr>
              <a:pPr/>
              <a:t>19</a:t>
            </a:fld>
            <a:endParaRPr lang="nl-NL" altLang="nl-NL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7153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nl-NL" altLang="nl-NL" dirty="0"/>
              <a:t>Afbeelding:</a:t>
            </a:r>
            <a:r>
              <a:rPr lang="nl-NL" altLang="nl-NL" baseline="0" dirty="0"/>
              <a:t> Aandeel belangrijkste handelspartners V.S. in de totale handelswaarde V.S. januari t/m september 1995 en 2015.</a:t>
            </a:r>
          </a:p>
          <a:p>
            <a:pPr>
              <a:spcBef>
                <a:spcPct val="0"/>
              </a:spcBef>
            </a:pPr>
            <a:endParaRPr lang="nl-NL" altLang="nl-NL" dirty="0"/>
          </a:p>
        </p:txBody>
      </p:sp>
      <p:sp>
        <p:nvSpPr>
          <p:cNvPr id="12292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6142A4E-F5F5-4565-A65B-AF4884B2ECCA}" type="slidenum">
              <a:rPr lang="nl-NL" altLang="nl-NL" sz="1200">
                <a:solidFill>
                  <a:prstClr val="black"/>
                </a:solidFill>
              </a:rPr>
              <a:pPr/>
              <a:t>20</a:t>
            </a:fld>
            <a:endParaRPr lang="nl-NL" altLang="nl-NL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1148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Autoproductie</a:t>
            </a:r>
            <a:r>
              <a:rPr lang="nl-NL" baseline="0" dirty="0"/>
              <a:t> in de NAFTA-landen , 2004-2020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F3B2E3-71BA-46C3-8898-24B4F313D609}" type="slidenum">
              <a:rPr lang="nl-NL" altLang="nl-NL" smtClean="0"/>
              <a:pPr/>
              <a:t>21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4044926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nl-NL" altLang="nl-NL" dirty="0"/>
              <a:t>Afbeelding:</a:t>
            </a:r>
            <a:r>
              <a:rPr lang="nl-NL" altLang="nl-NL" baseline="0" dirty="0"/>
              <a:t> Wallybal</a:t>
            </a:r>
          </a:p>
          <a:p>
            <a:pPr>
              <a:spcBef>
                <a:spcPct val="0"/>
              </a:spcBef>
            </a:pPr>
            <a:endParaRPr lang="nl-NL" altLang="nl-NL" dirty="0"/>
          </a:p>
        </p:txBody>
      </p:sp>
      <p:sp>
        <p:nvSpPr>
          <p:cNvPr id="12292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6142A4E-F5F5-4565-A65B-AF4884B2ECCA}" type="slidenum">
              <a:rPr lang="nl-NL" altLang="nl-NL" sz="1200"/>
              <a:pPr/>
              <a:t>4</a:t>
            </a:fld>
            <a:endParaRPr lang="nl-NL" altLang="nl-NL" sz="1200"/>
          </a:p>
        </p:txBody>
      </p:sp>
    </p:spTree>
    <p:extLst>
      <p:ext uri="{BB962C8B-B14F-4D97-AF65-F5344CB8AC3E}">
        <p14:creationId xmlns:p14="http://schemas.microsoft.com/office/powerpoint/2010/main" val="22662954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nl-NL" altLang="nl-NL" dirty="0"/>
          </a:p>
        </p:txBody>
      </p:sp>
      <p:sp>
        <p:nvSpPr>
          <p:cNvPr id="13316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FFE962E-B16F-45B1-8244-88CFBE02CE9B}" type="slidenum">
              <a:rPr lang="nl-NL" altLang="nl-NL" sz="1200"/>
              <a:pPr/>
              <a:t>22</a:t>
            </a:fld>
            <a:endParaRPr lang="nl-NL" altLang="nl-NL" sz="1200"/>
          </a:p>
        </p:txBody>
      </p:sp>
    </p:spTree>
    <p:extLst>
      <p:ext uri="{BB962C8B-B14F-4D97-AF65-F5344CB8AC3E}">
        <p14:creationId xmlns:p14="http://schemas.microsoft.com/office/powerpoint/2010/main" val="21063565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 dirty="0"/>
          </a:p>
        </p:txBody>
      </p:sp>
      <p:sp>
        <p:nvSpPr>
          <p:cNvPr id="14340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3E46E01-7370-495A-BEDF-7FC3CB533D98}" type="slidenum">
              <a:rPr lang="nl-NL" altLang="nl-NL" sz="1200"/>
              <a:pPr/>
              <a:t>23</a:t>
            </a:fld>
            <a:endParaRPr lang="nl-NL" altLang="nl-NL" sz="1200"/>
          </a:p>
        </p:txBody>
      </p:sp>
    </p:spTree>
    <p:extLst>
      <p:ext uri="{BB962C8B-B14F-4D97-AF65-F5344CB8AC3E}">
        <p14:creationId xmlns:p14="http://schemas.microsoft.com/office/powerpoint/2010/main" val="762354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nl-NL" altLang="nl-NL" dirty="0"/>
              <a:t>Afbeelding: Armoede in het grensgebied</a:t>
            </a:r>
          </a:p>
        </p:txBody>
      </p:sp>
      <p:sp>
        <p:nvSpPr>
          <p:cNvPr id="16388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F67B2C4-9178-43E5-96E0-3D7C1CECB5B4}" type="slidenum">
              <a:rPr lang="nl-NL" altLang="nl-NL" sz="1200"/>
              <a:pPr/>
              <a:t>24</a:t>
            </a:fld>
            <a:endParaRPr lang="nl-NL" altLang="nl-NL" sz="1200"/>
          </a:p>
        </p:txBody>
      </p:sp>
    </p:spTree>
    <p:extLst>
      <p:ext uri="{BB962C8B-B14F-4D97-AF65-F5344CB8AC3E}">
        <p14:creationId xmlns:p14="http://schemas.microsoft.com/office/powerpoint/2010/main" val="42113627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nl-NL" altLang="nl-NL" dirty="0"/>
              <a:t>Afbeelding:</a:t>
            </a:r>
            <a:r>
              <a:rPr lang="nl-NL" altLang="nl-NL" baseline="0" dirty="0"/>
              <a:t> Verspreiding van de </a:t>
            </a:r>
            <a:r>
              <a:rPr lang="nl-NL" altLang="nl-NL" baseline="0" dirty="0" err="1"/>
              <a:t>maquiladoras</a:t>
            </a:r>
            <a:r>
              <a:rPr lang="nl-NL" altLang="nl-NL" baseline="0" dirty="0"/>
              <a:t>.</a:t>
            </a:r>
            <a:endParaRPr lang="nl-NL" altLang="nl-NL" dirty="0"/>
          </a:p>
        </p:txBody>
      </p:sp>
      <p:sp>
        <p:nvSpPr>
          <p:cNvPr id="15364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F714300-5C7A-4F81-9E8A-2881316E8AAC}" type="slidenum">
              <a:rPr lang="nl-NL" altLang="nl-NL" sz="1200"/>
              <a:pPr/>
              <a:t>25</a:t>
            </a:fld>
            <a:endParaRPr lang="nl-NL" altLang="nl-NL" sz="1200"/>
          </a:p>
        </p:txBody>
      </p:sp>
    </p:spTree>
    <p:extLst>
      <p:ext uri="{BB962C8B-B14F-4D97-AF65-F5344CB8AC3E}">
        <p14:creationId xmlns:p14="http://schemas.microsoft.com/office/powerpoint/2010/main" val="1302370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nl-NL" altLang="nl-NL" b="0" dirty="0"/>
              <a:t>Afbeelding: Werkgelegenheid</a:t>
            </a:r>
            <a:r>
              <a:rPr lang="nl-NL" altLang="nl-NL" b="0" baseline="0" dirty="0"/>
              <a:t> in de </a:t>
            </a:r>
            <a:r>
              <a:rPr lang="nl-NL" altLang="nl-NL" b="0" baseline="0" dirty="0" err="1"/>
              <a:t>maquiladoras</a:t>
            </a:r>
            <a:r>
              <a:rPr lang="nl-NL" altLang="nl-NL" b="0" baseline="0" dirty="0"/>
              <a:t> naar sector, 2014.</a:t>
            </a:r>
            <a:endParaRPr lang="nl-NL" altLang="nl-NL" b="0" dirty="0"/>
          </a:p>
        </p:txBody>
      </p:sp>
      <p:sp>
        <p:nvSpPr>
          <p:cNvPr id="17412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BE65099-A2F2-4D5E-8EF6-00F7A5613179}" type="slidenum">
              <a:rPr lang="nl-NL" altLang="nl-NL" sz="1200"/>
              <a:pPr/>
              <a:t>26</a:t>
            </a:fld>
            <a:endParaRPr lang="nl-NL" altLang="nl-NL" sz="1200"/>
          </a:p>
        </p:txBody>
      </p:sp>
    </p:spTree>
    <p:extLst>
      <p:ext uri="{BB962C8B-B14F-4D97-AF65-F5344CB8AC3E}">
        <p14:creationId xmlns:p14="http://schemas.microsoft.com/office/powerpoint/2010/main" val="26856909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nl-NL" altLang="nl-NL" dirty="0"/>
              <a:t>Afbeelding: </a:t>
            </a:r>
            <a:r>
              <a:rPr lang="nl-N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 grensplaats Laredo is een van de transportknooppunten</a:t>
            </a:r>
            <a:endParaRPr lang="nl-NL" altLang="nl-NL" dirty="0"/>
          </a:p>
        </p:txBody>
      </p:sp>
      <p:sp>
        <p:nvSpPr>
          <p:cNvPr id="18436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B787C02-78A7-4567-B168-FFA63B6EFE77}" type="slidenum">
              <a:rPr lang="nl-NL" altLang="nl-NL" sz="1200"/>
              <a:pPr/>
              <a:t>27</a:t>
            </a:fld>
            <a:endParaRPr lang="nl-NL" altLang="nl-NL" sz="1200"/>
          </a:p>
        </p:txBody>
      </p:sp>
    </p:spTree>
    <p:extLst>
      <p:ext uri="{BB962C8B-B14F-4D97-AF65-F5344CB8AC3E}">
        <p14:creationId xmlns:p14="http://schemas.microsoft.com/office/powerpoint/2010/main" val="19958580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nl-NL" altLang="nl-NL" dirty="0"/>
              <a:t>Afbeelding: </a:t>
            </a:r>
            <a:r>
              <a:rPr lang="nl-N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Een groot aantal werknemers in de </a:t>
            </a:r>
            <a:r>
              <a:rPr lang="nl-NL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maquiladoras</a:t>
            </a:r>
            <a:r>
              <a:rPr lang="nl-N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woont in dit soort armoedige woningen</a:t>
            </a:r>
            <a:endParaRPr lang="nl-NL" altLang="nl-NL" dirty="0"/>
          </a:p>
        </p:txBody>
      </p:sp>
      <p:sp>
        <p:nvSpPr>
          <p:cNvPr id="19460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B5B6DDE-1B19-4D22-AF2C-7BA57801C97F}" type="slidenum">
              <a:rPr lang="nl-NL" altLang="nl-NL" sz="1200"/>
              <a:pPr/>
              <a:t>28</a:t>
            </a:fld>
            <a:endParaRPr lang="nl-NL" altLang="nl-NL" sz="1200"/>
          </a:p>
        </p:txBody>
      </p:sp>
    </p:spTree>
    <p:extLst>
      <p:ext uri="{BB962C8B-B14F-4D97-AF65-F5344CB8AC3E}">
        <p14:creationId xmlns:p14="http://schemas.microsoft.com/office/powerpoint/2010/main" val="25494080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Protesterende</a:t>
            </a:r>
            <a:r>
              <a:rPr lang="nl-NL" baseline="0" dirty="0"/>
              <a:t> ‘</a:t>
            </a:r>
            <a:r>
              <a:rPr lang="nl-NL" baseline="0" dirty="0" err="1"/>
              <a:t>illegale’Mexicanen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01307-F523-4F76-92A4-6696D34B41BA}" type="slidenum">
              <a:rPr lang="nl-NL" altLang="nl-NL" smtClean="0"/>
              <a:pPr/>
              <a:t>5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1163501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</a:t>
            </a:r>
            <a:r>
              <a:rPr lang="nl-NL" baseline="0" dirty="0"/>
              <a:t> Immigratie in de V.S. 1820-2010.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01307-F523-4F76-92A4-6696D34B41BA}" type="slidenum">
              <a:rPr lang="nl-NL" altLang="nl-NL" smtClean="0"/>
              <a:pPr/>
              <a:t>6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2675448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nl-NL" altLang="nl-NL" dirty="0"/>
              <a:t>Afbeelding: Gebiedsuitbreidingen</a:t>
            </a:r>
            <a:r>
              <a:rPr lang="nl-NL" altLang="nl-NL" baseline="0" dirty="0"/>
              <a:t> van de V.S. 1783 – 1853.</a:t>
            </a:r>
            <a:endParaRPr lang="nl-NL" altLang="nl-NL" dirty="0"/>
          </a:p>
        </p:txBody>
      </p:sp>
      <p:sp>
        <p:nvSpPr>
          <p:cNvPr id="14340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C1AE7CA-EBA4-4DD2-86B3-43B5C8023826}" type="slidenum">
              <a:rPr lang="nl-NL" altLang="nl-NL" sz="1200"/>
              <a:pPr/>
              <a:t>7</a:t>
            </a:fld>
            <a:endParaRPr lang="nl-NL" altLang="nl-NL" sz="1200"/>
          </a:p>
        </p:txBody>
      </p:sp>
    </p:spTree>
    <p:extLst>
      <p:ext uri="{BB962C8B-B14F-4D97-AF65-F5344CB8AC3E}">
        <p14:creationId xmlns:p14="http://schemas.microsoft.com/office/powerpoint/2010/main" val="20592176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nl-NL" altLang="nl-NL" dirty="0"/>
              <a:t>Afbeelding:</a:t>
            </a:r>
            <a:r>
              <a:rPr lang="nl-NL" altLang="nl-NL" baseline="0" dirty="0"/>
              <a:t> Grensgebied Mexico-V.S.</a:t>
            </a:r>
          </a:p>
          <a:p>
            <a:pPr>
              <a:spcBef>
                <a:spcPct val="0"/>
              </a:spcBef>
            </a:pPr>
            <a:endParaRPr lang="nl-NL" altLang="nl-NL" dirty="0"/>
          </a:p>
        </p:txBody>
      </p:sp>
      <p:sp>
        <p:nvSpPr>
          <p:cNvPr id="12292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6142A4E-F5F5-4565-A65B-AF4884B2ECCA}" type="slidenum">
              <a:rPr lang="nl-NL" altLang="nl-NL" sz="1200"/>
              <a:pPr/>
              <a:t>8</a:t>
            </a:fld>
            <a:endParaRPr lang="nl-NL" altLang="nl-NL" sz="1200"/>
          </a:p>
        </p:txBody>
      </p:sp>
    </p:spTree>
    <p:extLst>
      <p:ext uri="{BB962C8B-B14F-4D97-AF65-F5344CB8AC3E}">
        <p14:creationId xmlns:p14="http://schemas.microsoft.com/office/powerpoint/2010/main" val="25031455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Ontwikkelingspeil in de wereld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01307-F523-4F76-92A4-6696D34B41BA}" type="slidenum">
              <a:rPr lang="nl-NL" altLang="nl-NL" smtClean="0"/>
              <a:pPr/>
              <a:t>9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7776923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nl-NL" altLang="nl-NL" dirty="0"/>
              <a:t>Afbeelding: Protesterende</a:t>
            </a:r>
            <a:r>
              <a:rPr lang="nl-NL" altLang="nl-NL" baseline="0" dirty="0"/>
              <a:t> ‘illegale’ Mexicanen</a:t>
            </a:r>
            <a:endParaRPr lang="nl-NL" altLang="nl-NL" dirty="0"/>
          </a:p>
        </p:txBody>
      </p:sp>
      <p:sp>
        <p:nvSpPr>
          <p:cNvPr id="15364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73466D9-BDB9-4586-A16B-B6EDB654036B}" type="slidenum">
              <a:rPr lang="nl-NL" altLang="nl-NL" sz="1200"/>
              <a:pPr/>
              <a:t>10</a:t>
            </a:fld>
            <a:endParaRPr lang="nl-NL" altLang="nl-NL" sz="1200"/>
          </a:p>
        </p:txBody>
      </p:sp>
    </p:spTree>
    <p:extLst>
      <p:ext uri="{BB962C8B-B14F-4D97-AF65-F5344CB8AC3E}">
        <p14:creationId xmlns:p14="http://schemas.microsoft.com/office/powerpoint/2010/main" val="39380892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NL" altLang="nl-NL" dirty="0"/>
              <a:t>Afbeelding: ontwikkelingspeil in de wereld.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01307-F523-4F76-92A4-6696D34B41BA}" type="slidenum">
              <a:rPr lang="nl-NL" altLang="nl-NL" smtClean="0"/>
              <a:pPr/>
              <a:t>11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435386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/>
              <a:t>Klik om de titelstijl van het model te bewerken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3843D5-20F3-492C-95BA-D19BE067C601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8821095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71B30E-891B-4E76-B5EF-CD1098F47534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888032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0A07E1-98DB-4BC0-9598-D314BBFA3F01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8757601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16-10-2018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755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26FAEB-EEDC-4376-806C-7A04BAA2332B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239922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6158B3-34EE-48B2-B5C6-74E552487253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65559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696DE6-A5C5-482C-AE58-3BA5C33CD519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311171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E905EA-211B-4310-9BCD-D7BB7784A278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908402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545C09-0BE7-4E7B-A1AD-0C544EAF9F9A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704404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1CCD3E-823B-437E-B91F-EDB073337A37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359405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C800C9-EF2C-40F3-8708-3F46C25E2212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582017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150FC8-DB63-4B52-BEA9-4A3916F667DF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208612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/>
              <a:t>Titelstijl van model bewerken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/>
              <a:t>Klik om de tekststijl van het model te bewerken</a:t>
            </a:r>
          </a:p>
          <a:p>
            <a:pPr lvl="1"/>
            <a:r>
              <a:rPr lang="en-US" altLang="nl-NL"/>
              <a:t>Tweede niveau</a:t>
            </a:r>
          </a:p>
          <a:p>
            <a:pPr lvl="2"/>
            <a:r>
              <a:rPr lang="en-US" altLang="nl-NL"/>
              <a:t>Derde niveau</a:t>
            </a:r>
          </a:p>
          <a:p>
            <a:pPr lvl="3"/>
            <a:r>
              <a:rPr lang="en-US" altLang="nl-NL"/>
              <a:t>Vierde niveau</a:t>
            </a:r>
          </a:p>
          <a:p>
            <a:pPr lvl="4"/>
            <a:r>
              <a:rPr lang="en-US" altLang="nl-NL"/>
              <a:t>Vijfde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1" charset="0"/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1" charset="0"/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D376ECA-0E6F-46B7-BCE9-CB89F09907F8}" type="slidenum">
              <a:rPr lang="en-US" altLang="nl-NL"/>
              <a:pPr/>
              <a:t>‹nr.›</a:t>
            </a:fld>
            <a:endParaRPr lang="en-US" alt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1" charset="0"/>
          <a:ea typeface="ＭＳ Ｐゴシック" pitchFamily="1" charset="-128"/>
          <a:cs typeface="ＭＳ Ｐゴシック" pitchFamily="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1" charset="0"/>
          <a:ea typeface="ＭＳ Ｐゴシック" pitchFamily="1" charset="-128"/>
          <a:cs typeface="ＭＳ Ｐゴシック" pitchFamily="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1" charset="0"/>
          <a:ea typeface="ＭＳ Ｐゴシック" pitchFamily="1" charset="-128"/>
          <a:cs typeface="ＭＳ Ｐゴシック" pitchFamily="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1" charset="0"/>
          <a:ea typeface="ＭＳ Ｐゴシック" pitchFamily="1" charset="-128"/>
          <a:cs typeface="ＭＳ Ｐゴシック" pitchFamily="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1" charset="0"/>
          <a:ea typeface="ＭＳ Ｐゴシック" pitchFamily="1" charset="-128"/>
          <a:cs typeface="ＭＳ Ｐゴシック" pitchFamily="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1" charset="0"/>
          <a:ea typeface="ＭＳ Ｐゴシック" pitchFamily="1" charset="-128"/>
          <a:cs typeface="ＭＳ Ｐゴシック" pitchFamily="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1" charset="0"/>
          <a:ea typeface="ＭＳ Ｐゴシック" pitchFamily="1" charset="-128"/>
          <a:cs typeface="ＭＳ Ｐゴシック" pitchFamily="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1" charset="0"/>
          <a:ea typeface="ＭＳ Ｐゴシック" pitchFamily="1" charset="-128"/>
          <a:cs typeface="ＭＳ Ｐゴシック" pitchFamily="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CB1D60EE-7FC9-489C-9A72-8C3774490951}" type="datetimeFigureOut"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16-10-2018</a:t>
            </a:fld>
            <a:endParaRPr lang="nl-NL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BC7802E1-E70E-468C-82E9-EE50A80FF561}" type="slidenum"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‹nr.›</a:t>
            </a:fld>
            <a:endParaRPr lang="nl-NL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077376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55766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Tijdelijke aanduiding voor inhoud 5"/>
          <p:cNvSpPr>
            <a:spLocks noGrp="1"/>
          </p:cNvSpPr>
          <p:nvPr>
            <p:ph idx="1"/>
          </p:nvPr>
        </p:nvSpPr>
        <p:spPr>
          <a:xfrm>
            <a:off x="0" y="1042638"/>
            <a:ext cx="4533089" cy="4525963"/>
          </a:xfrm>
        </p:spPr>
        <p:txBody>
          <a:bodyPr lIns="3600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altLang="nl-NL" sz="2800" b="1" dirty="0">
                <a:latin typeface="Calibri" panose="020F0502020204030204" pitchFamily="34" charset="0"/>
              </a:rPr>
              <a:t>Economische kenmerken</a:t>
            </a:r>
          </a:p>
          <a:p>
            <a:pPr>
              <a:buFont typeface="Arial" panose="020B0604020202020204" pitchFamily="34" charset="0"/>
              <a:buChar char="●"/>
            </a:pPr>
            <a:r>
              <a:rPr lang="nl-NL" altLang="nl-NL" sz="2400" dirty="0">
                <a:latin typeface="Calibri" panose="020F0502020204030204" pitchFamily="34" charset="0"/>
              </a:rPr>
              <a:t>Mexicaanse grensregio welvarender dan de rest van Mexico. Aan de V.S.-zijde is bnp per inwoner juist lager dan in de rest van de V.S.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l-NL" altLang="nl-NL" sz="2400" dirty="0">
                <a:latin typeface="Calibri" panose="020F0502020204030204" pitchFamily="34" charset="0"/>
              </a:rPr>
              <a:t>De V.S. behoren tot de centrumlanden. Mexico behoort tot de </a:t>
            </a:r>
            <a:r>
              <a:rPr lang="nl-NL" altLang="nl-NL" sz="2400" dirty="0" err="1">
                <a:latin typeface="Calibri" panose="020F0502020204030204" pitchFamily="34" charset="0"/>
              </a:rPr>
              <a:t>semiperifere</a:t>
            </a:r>
            <a:r>
              <a:rPr lang="nl-NL" altLang="nl-NL" sz="2400" dirty="0">
                <a:latin typeface="Calibri" panose="020F0502020204030204" pitchFamily="34" charset="0"/>
              </a:rPr>
              <a:t> landen.</a:t>
            </a:r>
          </a:p>
          <a:p>
            <a:pPr>
              <a:buFont typeface="Courier New" panose="02070309020205020404" pitchFamily="49" charset="0"/>
              <a:buChar char="o"/>
            </a:pPr>
            <a:endParaRPr lang="nl-NL" altLang="nl-NL" sz="2400" dirty="0"/>
          </a:p>
        </p:txBody>
      </p:sp>
      <p:sp>
        <p:nvSpPr>
          <p:cNvPr id="7" name="Rechthoek 6"/>
          <p:cNvSpPr>
            <a:spLocks noChangeAspect="1"/>
          </p:cNvSpPr>
          <p:nvPr/>
        </p:nvSpPr>
        <p:spPr>
          <a:xfrm>
            <a:off x="0" y="360000"/>
            <a:ext cx="9144000" cy="673200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pPr algn="ctr" eaLnBrk="1" hangingPunct="1"/>
            <a:r>
              <a:rPr lang="nl-NL" altLang="nl-NL" sz="3200" kern="0" dirty="0">
                <a:solidFill>
                  <a:schemeClr val="bg1"/>
                </a:solidFill>
                <a:latin typeface="Calibri" panose="020F0502020204030204" pitchFamily="34" charset="0"/>
              </a:rPr>
              <a:t>§1.1 Mexico en de Verenigde Staten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764" y="1341438"/>
            <a:ext cx="3190461" cy="455294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Tijdelijke aanduiding voor inhoud 5"/>
          <p:cNvSpPr>
            <a:spLocks noGrp="1"/>
          </p:cNvSpPr>
          <p:nvPr>
            <p:ph idx="1"/>
          </p:nvPr>
        </p:nvSpPr>
        <p:spPr>
          <a:xfrm>
            <a:off x="0" y="1080000"/>
            <a:ext cx="8654791" cy="5294243"/>
          </a:xfrm>
        </p:spPr>
        <p:txBody>
          <a:bodyPr lIns="3600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altLang="nl-NL" sz="2800" b="1" dirty="0">
                <a:latin typeface="Calibri" panose="020F0502020204030204" pitchFamily="34" charset="0"/>
              </a:rPr>
              <a:t>Demografische kenmerken</a:t>
            </a:r>
          </a:p>
          <a:p>
            <a:pPr>
              <a:buFont typeface="Arial" panose="020B0604020202020204" pitchFamily="34" charset="0"/>
              <a:buChar char="►"/>
            </a:pPr>
            <a:r>
              <a:rPr lang="nl-NL" sz="2400" dirty="0">
                <a:latin typeface="Calibri" panose="020F0502020204030204" pitchFamily="34" charset="0"/>
              </a:rPr>
              <a:t>Overeenkomst </a:t>
            </a:r>
            <a:r>
              <a:rPr lang="nl-NL" sz="2400" dirty="0">
                <a:latin typeface="Calibri" panose="020F0502020204030204" pitchFamily="34" charset="0"/>
                <a:sym typeface="Wingdings" panose="05000000000000000000" pitchFamily="2" charset="2"/>
              </a:rPr>
              <a:t></a:t>
            </a:r>
            <a:r>
              <a:rPr lang="nl-NL" sz="2400" dirty="0">
                <a:latin typeface="Calibri" panose="020F0502020204030204" pitchFamily="34" charset="0"/>
              </a:rPr>
              <a:t> bevolkingsgroei boven het landelijk gemiddelde: </a:t>
            </a:r>
          </a:p>
          <a:p>
            <a:pPr marL="0" indent="0">
              <a:buNone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	Amerika 2% en Mexico 3% per jaar</a:t>
            </a:r>
          </a:p>
          <a:p>
            <a:pPr marL="361950" indent="-361950">
              <a:buNone/>
            </a:pPr>
            <a:r>
              <a:rPr lang="nl-NL" sz="2000" dirty="0">
                <a:latin typeface="Calibri" panose="020F0502020204030204" pitchFamily="34" charset="0"/>
              </a:rPr>
              <a:t>	</a:t>
            </a:r>
          </a:p>
          <a:p>
            <a:pPr marL="361950" indent="-361950">
              <a:buNone/>
            </a:pPr>
            <a:r>
              <a:rPr lang="nl-NL" sz="2400" i="1" dirty="0">
                <a:latin typeface="Calibri" panose="020F0502020204030204" pitchFamily="34" charset="0"/>
              </a:rPr>
              <a:t>Oorzaken bevolkingsgroei Mexicanen</a:t>
            </a:r>
            <a:r>
              <a:rPr lang="nl-NL" sz="2400" dirty="0">
                <a:latin typeface="Calibri" panose="020F0502020204030204" pitchFamily="34" charset="0"/>
              </a:rPr>
              <a:t>:</a:t>
            </a:r>
          </a:p>
          <a:p>
            <a:pPr marL="762000" lvl="2" indent="-361950">
              <a:buFont typeface="Calibri" panose="020F0502020204030204" pitchFamily="34" charset="0"/>
              <a:buChar char="‒"/>
            </a:pPr>
            <a:r>
              <a:rPr lang="nl-NL" sz="2200" dirty="0">
                <a:latin typeface="Calibri" panose="020F0502020204030204" pitchFamily="34" charset="0"/>
              </a:rPr>
              <a:t>werkgelegenheid</a:t>
            </a:r>
          </a:p>
          <a:p>
            <a:pPr marL="762000" lvl="2" indent="-361950">
              <a:buFont typeface="Calibri" panose="020F0502020204030204" pitchFamily="34" charset="0"/>
              <a:buChar char="‒"/>
            </a:pPr>
            <a:r>
              <a:rPr lang="nl-NL" sz="2200" dirty="0">
                <a:latin typeface="Calibri" panose="020F0502020204030204" pitchFamily="34" charset="0"/>
              </a:rPr>
              <a:t>nabijheid V.S.</a:t>
            </a:r>
          </a:p>
          <a:p>
            <a:pPr marL="762000" lvl="2" indent="-361950">
              <a:buFont typeface="Calibri" panose="020F0502020204030204" pitchFamily="34" charset="0"/>
              <a:buChar char="‒"/>
            </a:pPr>
            <a:r>
              <a:rPr lang="nl-NL" sz="2200" dirty="0">
                <a:latin typeface="Calibri" panose="020F0502020204030204" pitchFamily="34" charset="0"/>
              </a:rPr>
              <a:t>jonge bevolking </a:t>
            </a:r>
            <a:r>
              <a:rPr lang="nl-NL" sz="2200" dirty="0">
                <a:latin typeface="Calibri" panose="020F0502020204030204" pitchFamily="34" charset="0"/>
                <a:sym typeface="Wingdings" panose="05000000000000000000" pitchFamily="2" charset="2"/>
              </a:rPr>
              <a:t></a:t>
            </a:r>
            <a:r>
              <a:rPr lang="nl-NL" sz="2200" dirty="0">
                <a:latin typeface="Calibri" panose="020F0502020204030204" pitchFamily="34" charset="0"/>
              </a:rPr>
              <a:t> selectieve migratie</a:t>
            </a:r>
          </a:p>
          <a:p>
            <a:pPr marL="361950" indent="-361950">
              <a:buFont typeface="Wingdings" panose="05000000000000000000" pitchFamily="2" charset="2"/>
              <a:buChar char="§"/>
            </a:pPr>
            <a:r>
              <a:rPr lang="nl-NL" sz="2200" dirty="0">
                <a:latin typeface="Calibri" panose="020F0502020204030204" pitchFamily="34" charset="0"/>
              </a:rPr>
              <a:t>bevolkingsspreiding is ongelijk verdeeld </a:t>
            </a:r>
            <a:r>
              <a:rPr lang="nl-NL" sz="2200" dirty="0">
                <a:latin typeface="Calibri" panose="020F0502020204030204" pitchFamily="34" charset="0"/>
                <a:sym typeface="Wingdings" panose="05000000000000000000" pitchFamily="2" charset="2"/>
              </a:rPr>
              <a:t></a:t>
            </a:r>
            <a:r>
              <a:rPr lang="nl-NL" sz="2200" dirty="0">
                <a:latin typeface="Calibri" panose="020F0502020204030204" pitchFamily="34" charset="0"/>
              </a:rPr>
              <a:t> </a:t>
            </a:r>
          </a:p>
          <a:p>
            <a:pPr lvl="1">
              <a:buFont typeface="Calibri" panose="020F0502020204030204" pitchFamily="34" charset="0"/>
              <a:buChar char="‒"/>
            </a:pPr>
            <a:r>
              <a:rPr lang="nl-NL" sz="2200" dirty="0">
                <a:latin typeface="Calibri" panose="020F0502020204030204" pitchFamily="34" charset="0"/>
              </a:rPr>
              <a:t>woestijn- en berggebieden met een lage bevolkingsdichtheid</a:t>
            </a:r>
          </a:p>
          <a:p>
            <a:pPr lvl="1">
              <a:buFont typeface="Calibri" panose="020F0502020204030204" pitchFamily="34" charset="0"/>
              <a:buChar char="‒"/>
            </a:pPr>
            <a:r>
              <a:rPr lang="nl-NL" sz="2200" dirty="0">
                <a:latin typeface="Calibri" panose="020F0502020204030204" pitchFamily="34" charset="0"/>
              </a:rPr>
              <a:t>tegenover dichtbevolkte steden</a:t>
            </a:r>
            <a:endParaRPr lang="nl-NL" altLang="nl-NL" sz="2200" dirty="0">
              <a:latin typeface="Calibri" panose="020F0502020204030204" pitchFamily="34" charset="0"/>
            </a:endParaRPr>
          </a:p>
        </p:txBody>
      </p:sp>
      <p:sp>
        <p:nvSpPr>
          <p:cNvPr id="6" name="Rechthoek 5"/>
          <p:cNvSpPr>
            <a:spLocks noChangeAspect="1"/>
          </p:cNvSpPr>
          <p:nvPr/>
        </p:nvSpPr>
        <p:spPr>
          <a:xfrm>
            <a:off x="0" y="360000"/>
            <a:ext cx="9144000" cy="673200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pPr algn="ctr" eaLnBrk="1" hangingPunct="1"/>
            <a:r>
              <a:rPr lang="nl-NL" altLang="nl-NL" sz="3200" kern="0" dirty="0">
                <a:solidFill>
                  <a:schemeClr val="bg1"/>
                </a:solidFill>
                <a:latin typeface="Calibri" panose="020F0502020204030204" pitchFamily="34" charset="0"/>
              </a:rPr>
              <a:t>§1.1 Mexico en de Verenigde Staten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Tijdelijke aanduiding voor inhoud 5"/>
          <p:cNvSpPr>
            <a:spLocks noGrp="1"/>
          </p:cNvSpPr>
          <p:nvPr>
            <p:ph idx="1"/>
          </p:nvPr>
        </p:nvSpPr>
        <p:spPr>
          <a:xfrm>
            <a:off x="0" y="1080000"/>
            <a:ext cx="4989600" cy="5668836"/>
          </a:xfrm>
        </p:spPr>
        <p:txBody>
          <a:bodyPr lIns="360000" tIns="46800"/>
          <a:lstStyle/>
          <a:p>
            <a:pPr marL="0" indent="0">
              <a:lnSpc>
                <a:spcPts val="1300"/>
              </a:lnSpc>
              <a:buNone/>
            </a:pPr>
            <a:endParaRPr lang="nl-NL" sz="2200" b="1" dirty="0"/>
          </a:p>
          <a:p>
            <a:pPr marL="0" indent="0">
              <a:lnSpc>
                <a:spcPts val="13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</a:rPr>
              <a:t>Sociaal-culturele kenmerken</a:t>
            </a:r>
          </a:p>
          <a:p>
            <a:pPr marL="354013" indent="-354013">
              <a:spcAft>
                <a:spcPts val="0"/>
              </a:spcAft>
              <a:buFont typeface="Arial" panose="020B0604020202020204" pitchFamily="34" charset="0"/>
              <a:buChar char="►"/>
            </a:pPr>
            <a:r>
              <a:rPr lang="nl-NL" sz="2400" dirty="0">
                <a:latin typeface="Calibri" panose="020F050202020403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M</a:t>
            </a:r>
            <a:r>
              <a:rPr lang="nl-NL" sz="2400" dirty="0">
                <a:effectLst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ulticulturele samenleving </a:t>
            </a:r>
            <a:r>
              <a:rPr lang="nl-NL" sz="2400" dirty="0" err="1">
                <a:effectLst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Hispanics</a:t>
            </a:r>
            <a:r>
              <a:rPr lang="nl-NL" sz="2400" dirty="0">
                <a:effectLst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(</a:t>
            </a:r>
            <a:r>
              <a:rPr lang="nl-NL" sz="2400" dirty="0" err="1">
                <a:effectLst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Spaanssprekenden</a:t>
            </a:r>
            <a:r>
              <a:rPr lang="nl-NL" sz="2400" dirty="0">
                <a:effectLst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) grootste groep. Toename door migratie</a:t>
            </a:r>
          </a:p>
          <a:p>
            <a:pPr marL="354013" indent="-354013">
              <a:spcAft>
                <a:spcPts val="0"/>
              </a:spcAft>
              <a:buFont typeface="Calibri" panose="020F0502020204030204" pitchFamily="34" charset="0"/>
              <a:buChar char="●"/>
            </a:pPr>
            <a:r>
              <a:rPr lang="nl-NL" sz="2400" dirty="0">
                <a:effectLst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Mexicaanse migranten: Amerikaanse cultuur/Mexicaanse identiteit</a:t>
            </a:r>
            <a:r>
              <a:rPr lang="nl-NL" sz="2400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nl-NL" sz="2000" dirty="0">
                <a:latin typeface="Calibri" panose="020F0502020204030204" pitchFamily="34" charset="0"/>
                <a:sym typeface="Wingdings" panose="05000000000000000000" pitchFamily="2" charset="2"/>
              </a:rPr>
              <a:t> </a:t>
            </a:r>
            <a:r>
              <a:rPr lang="nl-NL" sz="2400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cultuurmenging, vooral uit economische noodzaak</a:t>
            </a:r>
          </a:p>
          <a:p>
            <a:pPr marL="354013" indent="-354013">
              <a:spcAft>
                <a:spcPts val="0"/>
              </a:spcAft>
              <a:buFont typeface="Calibri" panose="020F0502020204030204" pitchFamily="34" charset="0"/>
              <a:buChar char="●"/>
            </a:pPr>
            <a:r>
              <a:rPr lang="nl-NL" sz="2400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De Mexicaanse invloed in de V.S. </a:t>
            </a:r>
            <a:r>
              <a:rPr lang="nl-NL" sz="2000" dirty="0">
                <a:latin typeface="Calibri" panose="020F0502020204030204" pitchFamily="34" charset="0"/>
                <a:sym typeface="Wingdings" panose="05000000000000000000" pitchFamily="2" charset="2"/>
              </a:rPr>
              <a:t></a:t>
            </a:r>
            <a:r>
              <a:rPr lang="nl-NL" sz="2400" dirty="0">
                <a:latin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nl-NL" sz="2400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eet- en muziekcultuur</a:t>
            </a:r>
          </a:p>
          <a:p>
            <a:pPr marL="354013" indent="-354013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nl-NL" sz="2400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Tex-</a:t>
            </a:r>
            <a:r>
              <a:rPr lang="nl-NL" sz="2400" dirty="0" err="1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mexcultuur</a:t>
            </a:r>
            <a:r>
              <a:rPr lang="nl-NL" sz="2400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nl-NL" sz="2000" dirty="0">
                <a:latin typeface="Calibri" panose="020F0502020204030204" pitchFamily="34" charset="0"/>
                <a:sym typeface="Wingdings" panose="05000000000000000000" pitchFamily="2" charset="2"/>
              </a:rPr>
              <a:t> </a:t>
            </a:r>
            <a:r>
              <a:rPr lang="nl-NL" sz="2400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samenvloeien van Mexicaanse en </a:t>
            </a:r>
            <a:r>
              <a:rPr lang="nl-NL" sz="2400" dirty="0" err="1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Texaanse</a:t>
            </a:r>
            <a:r>
              <a:rPr lang="nl-NL" sz="2400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cultuurelementen</a:t>
            </a:r>
            <a:endParaRPr lang="nl-NL" sz="2400" dirty="0">
              <a:effectLst/>
              <a:latin typeface="Calibri" panose="020F050202020403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937" y="2024633"/>
            <a:ext cx="4068000" cy="2707254"/>
          </a:xfrm>
          <a:prstGeom prst="rect">
            <a:avLst/>
          </a:prstGeom>
        </p:spPr>
      </p:pic>
      <p:sp>
        <p:nvSpPr>
          <p:cNvPr id="7" name="Rechthoek 6"/>
          <p:cNvSpPr/>
          <p:nvPr/>
        </p:nvSpPr>
        <p:spPr>
          <a:xfrm>
            <a:off x="0" y="360000"/>
            <a:ext cx="9144000" cy="673200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pPr algn="ctr" eaLnBrk="1" hangingPunct="1"/>
            <a:r>
              <a:rPr lang="nl-NL" altLang="nl-NL" sz="3200" kern="0" dirty="0">
                <a:solidFill>
                  <a:schemeClr val="bg1"/>
                </a:solidFill>
                <a:latin typeface="Calibri" panose="020F0502020204030204" pitchFamily="34" charset="0"/>
              </a:rPr>
              <a:t>§1.1 Mexico en de Verenigde Staten</a:t>
            </a:r>
          </a:p>
        </p:txBody>
      </p:sp>
    </p:spTree>
    <p:extLst>
      <p:ext uri="{BB962C8B-B14F-4D97-AF65-F5344CB8AC3E}">
        <p14:creationId xmlns:p14="http://schemas.microsoft.com/office/powerpoint/2010/main" val="34476067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60000"/>
            <a:ext cx="9144000" cy="673200"/>
          </a:xfrm>
        </p:spPr>
        <p:txBody>
          <a:bodyPr tIns="90000" bIns="90000" anchor="ctr" anchorCtr="0"/>
          <a:lstStyle/>
          <a:p>
            <a:pPr eaLnBrk="1" hangingPunct="1"/>
            <a:r>
              <a:rPr lang="nl-NL" altLang="nl-NL" sz="3200" dirty="0">
                <a:solidFill>
                  <a:schemeClr val="bg1"/>
                </a:solidFill>
                <a:latin typeface="Calibri" panose="020F0502020204030204" pitchFamily="34" charset="0"/>
              </a:rPr>
              <a:t>§1.2 Werken in het grensgebied</a:t>
            </a:r>
          </a:p>
        </p:txBody>
      </p:sp>
      <p:sp>
        <p:nvSpPr>
          <p:cNvPr id="3077" name="Tekstvak 14"/>
          <p:cNvSpPr txBox="1">
            <a:spLocks/>
          </p:cNvSpPr>
          <p:nvPr/>
        </p:nvSpPr>
        <p:spPr bwMode="auto">
          <a:xfrm>
            <a:off x="0" y="1073021"/>
            <a:ext cx="9143999" cy="176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0" tIns="46800" bIns="4680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1000"/>
              </a:spcAft>
            </a:pPr>
            <a:r>
              <a:rPr lang="nl-NL" altLang="nl-NL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Deelvragen</a:t>
            </a:r>
          </a:p>
          <a:p>
            <a:pPr marL="342900" indent="-342900">
              <a:buFont typeface="Arial" panose="020B0604020202020204" pitchFamily="34" charset="0"/>
              <a:buChar char="●"/>
            </a:pPr>
            <a:r>
              <a:rPr lang="nl-NL" dirty="0">
                <a:latin typeface="Calibri" panose="020F0502020204030204" pitchFamily="34" charset="0"/>
              </a:rPr>
              <a:t>Wat is de invloed van de NAFTA op de economie van Mexico en de V.S.?</a:t>
            </a:r>
          </a:p>
          <a:p>
            <a:pPr marL="342900" indent="-342900">
              <a:buFont typeface="Arial" panose="020B0604020202020204" pitchFamily="34" charset="0"/>
              <a:buChar char="●"/>
            </a:pPr>
            <a:r>
              <a:rPr lang="nl-NL" dirty="0">
                <a:latin typeface="Calibri" panose="020F0502020204030204" pitchFamily="34" charset="0"/>
              </a:rPr>
              <a:t>Wat zijn de voor- en nadelen van de NAFTA voor Mexico?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189" y="3429000"/>
            <a:ext cx="9144000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4155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60000"/>
            <a:ext cx="9144000" cy="673200"/>
          </a:xfrm>
        </p:spPr>
        <p:txBody>
          <a:bodyPr tIns="90000" bIns="90000" anchor="ctr" anchorCtr="0"/>
          <a:lstStyle/>
          <a:p>
            <a:pPr eaLnBrk="1" hangingPunct="1"/>
            <a:r>
              <a:rPr lang="nl-NL" altLang="nl-NL" sz="3200" dirty="0">
                <a:solidFill>
                  <a:schemeClr val="bg1"/>
                </a:solidFill>
                <a:latin typeface="Calibri" panose="020F0502020204030204" pitchFamily="34" charset="0"/>
              </a:rPr>
              <a:t>§1.2 Werken in het grensgebied</a:t>
            </a:r>
          </a:p>
        </p:txBody>
      </p:sp>
      <p:sp>
        <p:nvSpPr>
          <p:cNvPr id="6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33200"/>
            <a:ext cx="8229600" cy="4525963"/>
          </a:xfrm>
        </p:spPr>
        <p:txBody>
          <a:bodyPr lIns="3600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altLang="nl-NL" sz="2800" b="1" dirty="0">
                <a:latin typeface="Calibri" panose="020F0502020204030204" pitchFamily="34" charset="0"/>
              </a:rPr>
              <a:t>De wereld wordt kleiner</a:t>
            </a:r>
          </a:p>
          <a:p>
            <a:pPr>
              <a:buFont typeface="Arial" panose="020B0604020202020204" pitchFamily="34" charset="0"/>
              <a:buChar char="►"/>
            </a:pPr>
            <a:r>
              <a:rPr lang="nl-NL" altLang="nl-NL" sz="2400" dirty="0">
                <a:latin typeface="Calibri" panose="020F0502020204030204" pitchFamily="34" charset="0"/>
              </a:rPr>
              <a:t>Afname relatieve afstand </a:t>
            </a:r>
            <a:r>
              <a:rPr lang="nl-NL" sz="2000" dirty="0">
                <a:latin typeface="Calibri" panose="020F0502020204030204" pitchFamily="34" charset="0"/>
                <a:sym typeface="Wingdings" panose="05000000000000000000" pitchFamily="2" charset="2"/>
              </a:rPr>
              <a:t></a:t>
            </a:r>
            <a:r>
              <a:rPr lang="nl-NL" sz="2000" dirty="0">
                <a:latin typeface="Calibri" panose="020F0502020204030204" pitchFamily="34" charset="0"/>
              </a:rPr>
              <a:t> </a:t>
            </a:r>
            <a:r>
              <a:rPr lang="nl-NL" altLang="nl-NL" sz="2400" dirty="0">
                <a:latin typeface="Calibri" panose="020F0502020204030204" pitchFamily="34" charset="0"/>
              </a:rPr>
              <a:t>economische samenwerking neemt toe.</a:t>
            </a:r>
          </a:p>
          <a:p>
            <a:pPr>
              <a:buFont typeface="Calibri" panose="020F0502020204030204" pitchFamily="34" charset="0"/>
              <a:buChar char="●"/>
            </a:pPr>
            <a:r>
              <a:rPr lang="nl-NL" altLang="nl-NL" sz="2400" dirty="0">
                <a:latin typeface="Calibri" panose="020F0502020204030204" pitchFamily="34" charset="0"/>
              </a:rPr>
              <a:t>Eén wereldsysteem voor productie, marketing, distributie en onderzoek en ontwikkeling.</a:t>
            </a:r>
          </a:p>
          <a:p>
            <a:pPr marL="0" indent="0">
              <a:buNone/>
              <a:tabLst>
                <a:tab pos="360363" algn="l"/>
              </a:tabLst>
            </a:pPr>
            <a:r>
              <a:rPr lang="nl-NL" altLang="nl-NL" sz="2400" dirty="0">
                <a:latin typeface="Calibri" panose="020F0502020204030204" pitchFamily="34" charset="0"/>
              </a:rPr>
              <a:t>	Lokale markten smelten samen tot een wereldmarkt.</a:t>
            </a:r>
          </a:p>
          <a:p>
            <a:pPr>
              <a:buFont typeface="Calibri" panose="020F0502020204030204" pitchFamily="34" charset="0"/>
              <a:buChar char="●"/>
            </a:pPr>
            <a:r>
              <a:rPr lang="nl-NL" altLang="nl-NL" sz="2400" dirty="0">
                <a:latin typeface="Calibri" panose="020F0502020204030204" pitchFamily="34" charset="0"/>
              </a:rPr>
              <a:t>Multilaterale instellingen: GATT en haar opvolger de WTO</a:t>
            </a:r>
          </a:p>
          <a:p>
            <a:pPr marL="0" indent="0">
              <a:buNone/>
              <a:tabLst>
                <a:tab pos="360363" algn="l"/>
              </a:tabLst>
            </a:pPr>
            <a:r>
              <a:rPr lang="nl-NL" altLang="nl-NL" sz="2400" dirty="0">
                <a:latin typeface="Calibri" panose="020F0502020204030204" pitchFamily="34" charset="0"/>
              </a:rPr>
              <a:t>	Uitgangspunt: ieder land produceert</a:t>
            </a:r>
          </a:p>
          <a:p>
            <a:pPr marL="0" indent="0">
              <a:buNone/>
              <a:tabLst>
                <a:tab pos="360363" algn="l"/>
              </a:tabLst>
            </a:pPr>
            <a:r>
              <a:rPr lang="nl-NL" altLang="nl-NL" sz="2400" dirty="0">
                <a:latin typeface="Calibri" panose="020F0502020204030204" pitchFamily="34" charset="0"/>
              </a:rPr>
              <a:t>	waar het </a:t>
            </a:r>
            <a:r>
              <a:rPr lang="nl-NL" altLang="nl-NL" sz="2400" dirty="0" err="1">
                <a:latin typeface="Calibri" panose="020F0502020204030204" pitchFamily="34" charset="0"/>
              </a:rPr>
              <a:t>het</a:t>
            </a:r>
            <a:r>
              <a:rPr lang="nl-NL" altLang="nl-NL" sz="2400" dirty="0">
                <a:latin typeface="Calibri" panose="020F0502020204030204" pitchFamily="34" charset="0"/>
              </a:rPr>
              <a:t> best in is.</a:t>
            </a:r>
          </a:p>
        </p:txBody>
      </p:sp>
      <p:pic>
        <p:nvPicPr>
          <p:cNvPr id="7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603" y="4509120"/>
            <a:ext cx="3225397" cy="2097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62039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60000"/>
            <a:ext cx="9144000" cy="673200"/>
          </a:xfrm>
        </p:spPr>
        <p:txBody>
          <a:bodyPr tIns="90000" bIns="90000" anchor="ctr" anchorCtr="0"/>
          <a:lstStyle/>
          <a:p>
            <a:pPr eaLnBrk="1" hangingPunct="1"/>
            <a:r>
              <a:rPr lang="nl-NL" altLang="nl-NL" sz="3200" dirty="0">
                <a:solidFill>
                  <a:schemeClr val="bg1"/>
                </a:solidFill>
                <a:latin typeface="Calibri" panose="020F0502020204030204" pitchFamily="34" charset="0"/>
              </a:rPr>
              <a:t>§1.2 Werken in het grensgebied</a:t>
            </a:r>
          </a:p>
        </p:txBody>
      </p:sp>
      <p:sp>
        <p:nvSpPr>
          <p:cNvPr id="8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33200"/>
            <a:ext cx="8001000" cy="1520590"/>
          </a:xfrm>
        </p:spPr>
        <p:txBody>
          <a:bodyPr lIns="3600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altLang="nl-NL" sz="2800" b="1" dirty="0">
                <a:latin typeface="Calibri" panose="020F0502020204030204" pitchFamily="34" charset="0"/>
              </a:rPr>
              <a:t>NAFTA</a:t>
            </a:r>
          </a:p>
          <a:p>
            <a:pPr>
              <a:buFont typeface="Arial" panose="020B0604020202020204" pitchFamily="34" charset="0"/>
              <a:buChar char="►"/>
            </a:pPr>
            <a:r>
              <a:rPr lang="nl-NL" altLang="nl-NL" sz="2400" dirty="0">
                <a:latin typeface="Calibri" panose="020F0502020204030204" pitchFamily="34" charset="0"/>
              </a:rPr>
              <a:t>Doel van de NAFTA: </a:t>
            </a:r>
          </a:p>
          <a:p>
            <a:pPr marL="0" indent="0">
              <a:buNone/>
            </a:pPr>
            <a:r>
              <a:rPr lang="nl-NL" altLang="nl-NL" sz="2400" dirty="0">
                <a:latin typeface="Calibri" panose="020F0502020204030204" pitchFamily="34" charset="0"/>
              </a:rPr>
              <a:t>de tariefmuren tussen de drie landen afbreken en zo vrijhandel mogelijk maken.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0" y="2996952"/>
            <a:ext cx="4245644" cy="2308324"/>
          </a:xfrm>
          <a:prstGeom prst="rect">
            <a:avLst/>
          </a:prstGeom>
          <a:noFill/>
        </p:spPr>
        <p:txBody>
          <a:bodyPr wrap="square" lIns="360000" rtlCol="0">
            <a:spAutoFit/>
          </a:bodyPr>
          <a:lstStyle/>
          <a:p>
            <a:pPr marL="352425" indent="-352425">
              <a:buFont typeface="Arial" panose="020B0604020202020204" pitchFamily="34" charset="0"/>
              <a:buChar char="●"/>
            </a:pPr>
            <a:r>
              <a:rPr lang="nl-NL" altLang="nl-NL" dirty="0">
                <a:latin typeface="Calibri" panose="020F0502020204030204" pitchFamily="34" charset="0"/>
              </a:rPr>
              <a:t>Waarom van de NAFTA: </a:t>
            </a:r>
          </a:p>
          <a:p>
            <a:pPr marL="352425" indent="-352425"/>
            <a:r>
              <a:rPr lang="nl-NL" altLang="nl-NL" dirty="0">
                <a:latin typeface="Calibri" panose="020F0502020204030204" pitchFamily="34" charset="0"/>
              </a:rPr>
              <a:t>	de opkomst van Azië en de samenwerking binnen de EU</a:t>
            </a:r>
          </a:p>
          <a:p>
            <a:pPr marL="352425" indent="-352425">
              <a:buFont typeface="Wingdings" panose="05000000000000000000" pitchFamily="2" charset="2"/>
              <a:buChar char="§"/>
            </a:pPr>
            <a:r>
              <a:rPr lang="nl-NL" altLang="nl-NL" dirty="0">
                <a:latin typeface="Calibri" panose="020F0502020204030204" pitchFamily="34" charset="0"/>
              </a:rPr>
              <a:t>Belangrijkste rol voor de VS binnen NAFTA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166" y="2850166"/>
            <a:ext cx="4608834" cy="2995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9581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60000"/>
            <a:ext cx="9144000" cy="673200"/>
          </a:xfrm>
        </p:spPr>
        <p:txBody>
          <a:bodyPr tIns="90000" bIns="90000" anchor="ctr" anchorCtr="0"/>
          <a:lstStyle/>
          <a:p>
            <a:pPr eaLnBrk="1" hangingPunct="1"/>
            <a:r>
              <a:rPr lang="nl-NL" altLang="nl-NL" sz="3200" dirty="0">
                <a:solidFill>
                  <a:schemeClr val="bg1"/>
                </a:solidFill>
                <a:latin typeface="Calibri" panose="020F0502020204030204" pitchFamily="34" charset="0"/>
              </a:rPr>
              <a:t>§1.2 Werken in het grensgebied</a:t>
            </a:r>
          </a:p>
        </p:txBody>
      </p:sp>
      <p:sp>
        <p:nvSpPr>
          <p:cNvPr id="7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3932"/>
            <a:ext cx="7632700" cy="2304256"/>
          </a:xfrm>
        </p:spPr>
        <p:txBody>
          <a:bodyPr lIns="360000"/>
          <a:lstStyle/>
          <a:p>
            <a:pPr>
              <a:buFont typeface="Arial" panose="020B0604020202020204" pitchFamily="34" charset="0"/>
              <a:buChar char="►"/>
              <a:defRPr/>
            </a:pPr>
            <a:r>
              <a:rPr lang="nl-NL" sz="2400" b="1" dirty="0">
                <a:latin typeface="Calibri" panose="020F0502020204030204" pitchFamily="34" charset="0"/>
              </a:rPr>
              <a:t>Voordelen NAFTA</a:t>
            </a:r>
          </a:p>
          <a:p>
            <a:pPr>
              <a:buFont typeface="Calibri" panose="020F0502020204030204" pitchFamily="34" charset="0"/>
              <a:buChar char="‒"/>
              <a:defRPr/>
            </a:pPr>
            <a:r>
              <a:rPr lang="nl-NL" sz="2400" dirty="0">
                <a:latin typeface="Calibri" panose="020F0502020204030204" pitchFamily="34" charset="0"/>
              </a:rPr>
              <a:t>meer werkgelegenheid in Mexico </a:t>
            </a:r>
          </a:p>
          <a:p>
            <a:pPr>
              <a:buFont typeface="Calibri" panose="020F0502020204030204" pitchFamily="34" charset="0"/>
              <a:buChar char="‒"/>
              <a:defRPr/>
            </a:pPr>
            <a:r>
              <a:rPr lang="nl-NL" sz="2400" dirty="0">
                <a:latin typeface="Calibri" panose="020F0502020204030204" pitchFamily="34" charset="0"/>
                <a:sym typeface="Wingdings" pitchFamily="2" charset="2"/>
              </a:rPr>
              <a:t>a</a:t>
            </a:r>
            <a:r>
              <a:rPr lang="nl-NL" sz="2400" dirty="0">
                <a:latin typeface="Calibri" panose="020F0502020204030204" pitchFamily="34" charset="0"/>
              </a:rPr>
              <a:t>fname Mexicaanse emigratie naar de VS </a:t>
            </a:r>
          </a:p>
          <a:p>
            <a:pPr>
              <a:buFont typeface="Calibri" panose="020F0502020204030204" pitchFamily="34" charset="0"/>
              <a:buChar char="‒"/>
              <a:defRPr/>
            </a:pPr>
            <a:r>
              <a:rPr lang="nl-NL" sz="2400" dirty="0">
                <a:latin typeface="Calibri" panose="020F0502020204030204" pitchFamily="34" charset="0"/>
              </a:rPr>
              <a:t>efficiëntere productie</a:t>
            </a:r>
          </a:p>
          <a:p>
            <a:pPr>
              <a:buFont typeface="Calibri" panose="020F0502020204030204" pitchFamily="34" charset="0"/>
              <a:buChar char="‒"/>
              <a:defRPr/>
            </a:pPr>
            <a:r>
              <a:rPr lang="nl-NL" sz="2400" dirty="0">
                <a:latin typeface="Calibri" panose="020F0502020204030204" pitchFamily="34" charset="0"/>
              </a:rPr>
              <a:t>stijging van inkomens en welvaart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754508"/>
            <a:ext cx="6353105" cy="310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3106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60000"/>
            <a:ext cx="9144000" cy="673200"/>
          </a:xfrm>
        </p:spPr>
        <p:txBody>
          <a:bodyPr tIns="90000" bIns="90000" anchor="ctr" anchorCtr="0"/>
          <a:lstStyle/>
          <a:p>
            <a:pPr eaLnBrk="1" hangingPunct="1"/>
            <a:r>
              <a:rPr lang="nl-NL" altLang="nl-NL" sz="3200" dirty="0">
                <a:solidFill>
                  <a:schemeClr val="bg1"/>
                </a:solidFill>
                <a:latin typeface="Calibri" panose="020F0502020204030204" pitchFamily="34" charset="0"/>
              </a:rPr>
              <a:t>§1.2 Werken in het grensgebied</a:t>
            </a:r>
          </a:p>
        </p:txBody>
      </p:sp>
      <p:sp>
        <p:nvSpPr>
          <p:cNvPr id="6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39827"/>
            <a:ext cx="4780235" cy="5138386"/>
          </a:xfrm>
        </p:spPr>
        <p:txBody>
          <a:bodyPr lIns="360000"/>
          <a:lstStyle/>
          <a:p>
            <a:pPr>
              <a:buFont typeface="Arial" panose="020B0604020202020204" pitchFamily="34" charset="0"/>
              <a:buChar char="►"/>
              <a:defRPr/>
            </a:pPr>
            <a:r>
              <a:rPr lang="nl-NL" sz="2400" b="1" dirty="0">
                <a:latin typeface="Calibri" panose="020F0502020204030204" pitchFamily="34" charset="0"/>
              </a:rPr>
              <a:t>Nadelen NAFTA</a:t>
            </a:r>
          </a:p>
          <a:p>
            <a:pPr>
              <a:buFont typeface="Calibri" panose="020F0502020204030204" pitchFamily="34" charset="0"/>
              <a:buChar char="●"/>
            </a:pPr>
            <a:r>
              <a:rPr lang="nl-NL" altLang="nl-NL" sz="2000" dirty="0">
                <a:latin typeface="Calibri" panose="020F0502020204030204" pitchFamily="34" charset="0"/>
              </a:rPr>
              <a:t>Dalende werkgelegenheid in VS door:</a:t>
            </a:r>
          </a:p>
          <a:p>
            <a:pPr lvl="1">
              <a:buFont typeface="Calibri" panose="020F0502020204030204" pitchFamily="34" charset="0"/>
              <a:buChar char="‒"/>
            </a:pPr>
            <a:r>
              <a:rPr lang="nl-NL" altLang="nl-NL" sz="2000" dirty="0">
                <a:latin typeface="Calibri" panose="020F0502020204030204" pitchFamily="34" charset="0"/>
              </a:rPr>
              <a:t>vestiging Amerikaanse bedrijven in Mexico</a:t>
            </a:r>
          </a:p>
          <a:p>
            <a:pPr lvl="1">
              <a:buFont typeface="Calibri" panose="020F0502020204030204" pitchFamily="34" charset="0"/>
              <a:buChar char="‒"/>
            </a:pPr>
            <a:r>
              <a:rPr lang="nl-NL" altLang="nl-NL" sz="2000" dirty="0">
                <a:latin typeface="Calibri" panose="020F0502020204030204" pitchFamily="34" charset="0"/>
              </a:rPr>
              <a:t>lage lonen in Mexico</a:t>
            </a:r>
          </a:p>
          <a:p>
            <a:pPr lvl="1">
              <a:buFont typeface="Calibri" panose="020F0502020204030204" pitchFamily="34" charset="0"/>
              <a:buChar char="‒"/>
              <a:defRPr/>
            </a:pPr>
            <a:r>
              <a:rPr lang="nl-NL" altLang="nl-NL" sz="2000" dirty="0">
                <a:latin typeface="Calibri" panose="020F0502020204030204" pitchFamily="34" charset="0"/>
              </a:rPr>
              <a:t>minder strenge milieueisen in Mexico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000" dirty="0">
                <a:latin typeface="Calibri" panose="020F0502020204030204" pitchFamily="34" charset="0"/>
              </a:rPr>
              <a:t>Afname concurrentiekracht van Mexico door:</a:t>
            </a:r>
          </a:p>
          <a:p>
            <a:pPr marL="800100" lvl="1" indent="-342900">
              <a:buFont typeface="Calibri" panose="020F0502020204030204" pitchFamily="34" charset="0"/>
              <a:buChar char="‒"/>
              <a:defRPr/>
            </a:pPr>
            <a:r>
              <a:rPr lang="nl-NL" sz="2000" dirty="0">
                <a:latin typeface="Calibri" panose="020F0502020204030204" pitchFamily="34" charset="0"/>
              </a:rPr>
              <a:t>hogere arbeidsproductiviteit in de VS</a:t>
            </a:r>
          </a:p>
          <a:p>
            <a:pPr marL="800100" lvl="1" indent="-342900">
              <a:buFont typeface="Calibri" panose="020F0502020204030204" pitchFamily="34" charset="0"/>
              <a:buChar char="‒"/>
              <a:defRPr/>
            </a:pPr>
            <a:r>
              <a:rPr lang="nl-NL" sz="2000" dirty="0">
                <a:latin typeface="Calibri" panose="020F0502020204030204" pitchFamily="34" charset="0"/>
              </a:rPr>
              <a:t>meer financiële draagkracht Canadese en Amerikaanse bedrijven</a:t>
            </a:r>
          </a:p>
          <a:p>
            <a:pPr marL="800100" lvl="1" indent="-342900">
              <a:buFont typeface="Calibri" panose="020F0502020204030204" pitchFamily="34" charset="0"/>
              <a:buChar char="‒"/>
              <a:defRPr/>
            </a:pPr>
            <a:endParaRPr lang="nl-NL" sz="200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8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492896"/>
            <a:ext cx="4130792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69764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60000"/>
            <a:ext cx="9144000" cy="673200"/>
          </a:xfrm>
        </p:spPr>
        <p:txBody>
          <a:bodyPr tIns="90000" bIns="90000" anchor="ctr" anchorCtr="0"/>
          <a:lstStyle/>
          <a:p>
            <a:pPr eaLnBrk="1" hangingPunct="1"/>
            <a:r>
              <a:rPr lang="nl-NL" altLang="nl-NL" sz="3200" dirty="0">
                <a:solidFill>
                  <a:schemeClr val="bg1"/>
                </a:solidFill>
                <a:latin typeface="Calibri" panose="020F0502020204030204" pitchFamily="34" charset="0"/>
              </a:rPr>
              <a:t>§1.2 Werken in het grensgebied</a:t>
            </a:r>
          </a:p>
        </p:txBody>
      </p:sp>
      <p:sp>
        <p:nvSpPr>
          <p:cNvPr id="7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8777"/>
            <a:ext cx="4403725" cy="4319687"/>
          </a:xfrm>
        </p:spPr>
        <p:txBody>
          <a:bodyPr lIns="360000"/>
          <a:lstStyle/>
          <a:p>
            <a:pPr marL="0" lvl="1" indent="0">
              <a:spcBef>
                <a:spcPct val="0"/>
              </a:spcBef>
              <a:spcAft>
                <a:spcPts val="1000"/>
              </a:spcAft>
              <a:buNone/>
            </a:pPr>
            <a:r>
              <a:rPr lang="nl-NL" altLang="nl-NL" b="1" dirty="0">
                <a:latin typeface="Calibri" panose="020F0502020204030204" pitchFamily="34" charset="0"/>
              </a:rPr>
              <a:t>Na 25 jaar NAFTA</a:t>
            </a:r>
          </a:p>
          <a:p>
            <a:r>
              <a:rPr lang="nl-NL" altLang="nl-NL" sz="2400" dirty="0">
                <a:latin typeface="Calibri" panose="020F0502020204030204" pitchFamily="34" charset="0"/>
              </a:rPr>
              <a:t>Verlies arbeidsplaatsen in de VS </a:t>
            </a:r>
            <a:r>
              <a:rPr lang="nl-NL" altLang="nl-NL" sz="2000" dirty="0">
                <a:latin typeface="Calibri" panose="020F0502020204030204" pitchFamily="34" charset="0"/>
                <a:sym typeface="Wingdings" panose="05000000000000000000" pitchFamily="2" charset="2"/>
              </a:rPr>
              <a:t></a:t>
            </a:r>
            <a:r>
              <a:rPr lang="nl-NL" altLang="nl-NL" sz="2400" dirty="0">
                <a:latin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nl-NL" altLang="nl-NL" sz="2400" dirty="0">
                <a:latin typeface="Calibri" panose="020F0502020204030204" pitchFamily="34" charset="0"/>
              </a:rPr>
              <a:t>Amerikaanse bedrijven vestigden zich in Mexico</a:t>
            </a:r>
          </a:p>
          <a:p>
            <a:r>
              <a:rPr lang="nl-NL" altLang="nl-NL" sz="2400" dirty="0">
                <a:latin typeface="Calibri" panose="020F0502020204030204" pitchFamily="34" charset="0"/>
              </a:rPr>
              <a:t>Sterke toename Mexicaanse import en export </a:t>
            </a:r>
          </a:p>
          <a:p>
            <a:r>
              <a:rPr lang="nl-NL" altLang="nl-NL" sz="2400" dirty="0">
                <a:latin typeface="Calibri" panose="020F0502020204030204" pitchFamily="34" charset="0"/>
              </a:rPr>
              <a:t>Sterke toename hoeveelheid buitenlandse investeringen in Mexico</a:t>
            </a:r>
          </a:p>
          <a:p>
            <a:r>
              <a:rPr lang="nl-NL" altLang="nl-NL" sz="2400" dirty="0">
                <a:latin typeface="Calibri" panose="020F0502020204030204" pitchFamily="34" charset="0"/>
              </a:rPr>
              <a:t>Handelsvolume tussen nafta-landen is verdrievoudigd </a:t>
            </a:r>
            <a:r>
              <a:rPr lang="nl-NL" altLang="nl-NL" sz="2000" dirty="0">
                <a:latin typeface="Calibri" panose="020F0502020204030204" pitchFamily="34" charset="0"/>
                <a:sym typeface="Wingdings" panose="05000000000000000000" pitchFamily="2" charset="2"/>
              </a:rPr>
              <a:t></a:t>
            </a:r>
            <a:endParaRPr lang="nl-NL" altLang="nl-NL" sz="2400" dirty="0">
              <a:latin typeface="Calibri" panose="020F0502020204030204" pitchFamily="34" charset="0"/>
            </a:endParaRPr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9531" y="1844824"/>
            <a:ext cx="4514469" cy="3563640"/>
          </a:xfrm>
          <a:prstGeom prst="rect">
            <a:avLst/>
          </a:prstGeom>
        </p:spPr>
      </p:pic>
      <p:sp>
        <p:nvSpPr>
          <p:cNvPr id="2" name="Tekstvak 1"/>
          <p:cNvSpPr txBox="1"/>
          <p:nvPr/>
        </p:nvSpPr>
        <p:spPr>
          <a:xfrm>
            <a:off x="575556" y="5949280"/>
            <a:ext cx="79928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altLang="nl-NL" dirty="0">
                <a:latin typeface="Calibri" panose="020F0502020204030204" pitchFamily="34" charset="0"/>
              </a:rPr>
              <a:t>toenemende liberalisering  zorgde voor groei aantal Mexicaanse werknemers</a:t>
            </a:r>
          </a:p>
        </p:txBody>
      </p:sp>
    </p:spTree>
    <p:extLst>
      <p:ext uri="{BB962C8B-B14F-4D97-AF65-F5344CB8AC3E}">
        <p14:creationId xmlns:p14="http://schemas.microsoft.com/office/powerpoint/2010/main" val="3009653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60000"/>
            <a:ext cx="9144000" cy="673200"/>
          </a:xfrm>
        </p:spPr>
        <p:txBody>
          <a:bodyPr tIns="90000" bIns="90000" anchor="ctr" anchorCtr="0"/>
          <a:lstStyle/>
          <a:p>
            <a:pPr eaLnBrk="1" hangingPunct="1"/>
            <a:r>
              <a:rPr lang="nl-NL" altLang="nl-NL" sz="3200" dirty="0">
                <a:solidFill>
                  <a:schemeClr val="bg1"/>
                </a:solidFill>
                <a:latin typeface="Calibri" panose="020F0502020204030204" pitchFamily="34" charset="0"/>
              </a:rPr>
              <a:t>§1.2 Werken in het grensgebied</a:t>
            </a:r>
          </a:p>
        </p:txBody>
      </p:sp>
      <p:sp>
        <p:nvSpPr>
          <p:cNvPr id="6" name="Tijdelijke aanduiding voor inhoud 1"/>
          <p:cNvSpPr>
            <a:spLocks noGrp="1"/>
          </p:cNvSpPr>
          <p:nvPr>
            <p:ph idx="1"/>
          </p:nvPr>
        </p:nvSpPr>
        <p:spPr>
          <a:xfrm>
            <a:off x="-11780" y="1033200"/>
            <a:ext cx="8229600" cy="4525962"/>
          </a:xfrm>
        </p:spPr>
        <p:txBody>
          <a:bodyPr lIns="3600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altLang="nl-NL" sz="2800" b="1" dirty="0">
                <a:latin typeface="Calibri" panose="020F0502020204030204" pitchFamily="34" charset="0"/>
              </a:rPr>
              <a:t>De grote verliezers:</a:t>
            </a:r>
          </a:p>
          <a:p>
            <a:pPr>
              <a:buFont typeface="Arial" panose="020B0604020202020204" pitchFamily="34" charset="0"/>
              <a:buChar char="●"/>
            </a:pPr>
            <a:r>
              <a:rPr lang="nl-NL" altLang="nl-NL" sz="2400" dirty="0">
                <a:latin typeface="Calibri" panose="020F0502020204030204" pitchFamily="34" charset="0"/>
              </a:rPr>
              <a:t>De Mexicaanse boeren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l-NL" altLang="nl-NL" sz="2400" dirty="0">
                <a:latin typeface="Calibri" panose="020F0502020204030204" pitchFamily="34" charset="0"/>
              </a:rPr>
              <a:t>Zij kunnen niet concurreren tegen</a:t>
            </a:r>
          </a:p>
          <a:p>
            <a:pPr lvl="1">
              <a:buFont typeface="Calibri" panose="020F0502020204030204" pitchFamily="34" charset="0"/>
              <a:buChar char="‒"/>
            </a:pPr>
            <a:r>
              <a:rPr lang="nl-NL" altLang="nl-NL" sz="2400" dirty="0">
                <a:latin typeface="Calibri" panose="020F0502020204030204" pitchFamily="34" charset="0"/>
              </a:rPr>
              <a:t>efficiënte landbouw in de VS</a:t>
            </a:r>
          </a:p>
          <a:p>
            <a:pPr lvl="1">
              <a:buFont typeface="Calibri" panose="020F0502020204030204" pitchFamily="34" charset="0"/>
              <a:buChar char="‒"/>
            </a:pPr>
            <a:r>
              <a:rPr lang="nl-NL" altLang="nl-NL" sz="2400" dirty="0">
                <a:latin typeface="Calibri" panose="020F0502020204030204" pitchFamily="34" charset="0"/>
              </a:rPr>
              <a:t>landbouwsubsidies VS </a:t>
            </a:r>
            <a:r>
              <a:rPr lang="nl-NL" altLang="nl-NL" sz="2000" dirty="0">
                <a:latin typeface="Calibri" panose="020F0502020204030204" pitchFamily="34" charset="0"/>
                <a:sym typeface="Wingdings" panose="05000000000000000000" pitchFamily="2" charset="2"/>
              </a:rPr>
              <a:t> </a:t>
            </a:r>
            <a:r>
              <a:rPr lang="nl-NL" altLang="nl-NL" sz="2400" dirty="0">
                <a:latin typeface="Calibri" panose="020F0502020204030204" pitchFamily="34" charset="0"/>
              </a:rPr>
              <a:t>lage maïsprijzen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l-NL" altLang="nl-NL" sz="2400" dirty="0">
                <a:latin typeface="Calibri" panose="020F0502020204030204" pitchFamily="34" charset="0"/>
              </a:rPr>
              <a:t>Gevolg: boeren verlaten hun bedrijfje</a:t>
            </a:r>
          </a:p>
          <a:p>
            <a:pPr>
              <a:buFontTx/>
              <a:buNone/>
            </a:pPr>
            <a:r>
              <a:rPr lang="nl-NL" altLang="nl-NL" sz="2400" dirty="0">
                <a:latin typeface="Calibri" panose="020F0502020204030204" pitchFamily="34" charset="0"/>
                <a:sym typeface="Wingdings" panose="05000000000000000000" pitchFamily="2" charset="2"/>
              </a:rPr>
              <a:t>	</a:t>
            </a:r>
            <a:r>
              <a:rPr lang="nl-NL" altLang="nl-NL" sz="2000" dirty="0">
                <a:latin typeface="Calibri" panose="020F0502020204030204" pitchFamily="34" charset="0"/>
                <a:sym typeface="Wingdings" panose="05000000000000000000" pitchFamily="2" charset="2"/>
              </a:rPr>
              <a:t></a:t>
            </a:r>
            <a:r>
              <a:rPr lang="nl-NL" altLang="nl-NL" sz="2400" dirty="0">
                <a:latin typeface="Calibri" panose="020F0502020204030204" pitchFamily="34" charset="0"/>
                <a:sym typeface="Wingdings" panose="05000000000000000000" pitchFamily="2" charset="2"/>
              </a:rPr>
              <a:t> t</a:t>
            </a:r>
            <a:r>
              <a:rPr lang="nl-NL" altLang="nl-NL" sz="2400" dirty="0">
                <a:latin typeface="Calibri" panose="020F0502020204030204" pitchFamily="34" charset="0"/>
              </a:rPr>
              <a:t>rek naar Mexico City, grensgebied de VS</a:t>
            </a:r>
          </a:p>
          <a:p>
            <a:pPr>
              <a:buFont typeface="Arial" panose="020B0604020202020204" pitchFamily="34" charset="0"/>
              <a:buChar char="●"/>
            </a:pPr>
            <a:r>
              <a:rPr lang="nl-NL" altLang="nl-NL" sz="2400" dirty="0">
                <a:latin typeface="Calibri" panose="020F0502020204030204" pitchFamily="34" charset="0"/>
              </a:rPr>
              <a:t>Het milieu in de grensstreek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altLang="nl-NL" sz="2400" dirty="0">
                <a:latin typeface="Calibri" panose="020F0502020204030204" pitchFamily="34" charset="0"/>
              </a:rPr>
              <a:t>lucht, water, open(bare) ruimte</a:t>
            </a: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1557338"/>
            <a:ext cx="2231051" cy="3360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4809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chemeClr val="bg1"/>
                </a:solidFill>
                <a:latin typeface="Calibri" panose="020F0502020204030204" pitchFamily="34" charset="0"/>
              </a:rPr>
              <a:t>1. Twee werelden, één grensgebied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8894"/>
            <a:ext cx="9144000" cy="5526592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60000"/>
            <a:ext cx="9144000" cy="673200"/>
          </a:xfrm>
        </p:spPr>
        <p:txBody>
          <a:bodyPr tIns="90000" bIns="90000" anchor="ctr" anchorCtr="0"/>
          <a:lstStyle/>
          <a:p>
            <a:pPr eaLnBrk="1" hangingPunct="1"/>
            <a:r>
              <a:rPr lang="nl-NL" altLang="nl-NL" sz="3200" dirty="0">
                <a:solidFill>
                  <a:schemeClr val="bg1"/>
                </a:solidFill>
                <a:latin typeface="Calibri" panose="020F0502020204030204" pitchFamily="34" charset="0"/>
              </a:rPr>
              <a:t>§1.2 Werken in het grensgebied</a:t>
            </a:r>
          </a:p>
        </p:txBody>
      </p:sp>
      <p:sp>
        <p:nvSpPr>
          <p:cNvPr id="7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8442325" cy="2349000"/>
          </a:xfrm>
        </p:spPr>
        <p:txBody>
          <a:bodyPr lIns="3600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altLang="nl-NL" sz="2800" b="1" dirty="0">
                <a:latin typeface="Calibri" panose="020F0502020204030204" pitchFamily="34" charset="0"/>
              </a:rPr>
              <a:t>Global shift</a:t>
            </a:r>
          </a:p>
          <a:p>
            <a:pPr>
              <a:buFont typeface="Arial" panose="020B0604020202020204" pitchFamily="34" charset="0"/>
              <a:buChar char="►"/>
            </a:pPr>
            <a:r>
              <a:rPr lang="nl-NL" altLang="nl-NL" sz="2600" dirty="0">
                <a:latin typeface="Calibri" panose="020F0502020204030204" pitchFamily="34" charset="0"/>
              </a:rPr>
              <a:t>Economisch zwaartepunt verandert ten gunste van  Mexico en BRIC-landen</a:t>
            </a:r>
          </a:p>
          <a:p>
            <a:pPr>
              <a:buFont typeface="Arial" panose="020B0604020202020204" pitchFamily="34" charset="0"/>
              <a:buChar char="●"/>
            </a:pPr>
            <a:r>
              <a:rPr lang="nl-NL" altLang="nl-NL" sz="2600" dirty="0">
                <a:latin typeface="Calibri" panose="020F0502020204030204" pitchFamily="34" charset="0"/>
              </a:rPr>
              <a:t>Laagwaardige industrie naar Azië/h</a:t>
            </a:r>
            <a:r>
              <a:rPr lang="nl-NL" altLang="nl-NL" sz="2600" dirty="0">
                <a:latin typeface="Calibri" panose="020F0502020204030204" pitchFamily="34" charset="0"/>
                <a:sym typeface="Wingdings" panose="05000000000000000000" pitchFamily="2" charset="2"/>
              </a:rPr>
              <a:t>oogwaardige industrie naar Mexico</a:t>
            </a:r>
            <a:endParaRPr lang="nl-NL" altLang="nl-NL" sz="2600" dirty="0">
              <a:latin typeface="Calibri" panose="020F0502020204030204" pitchFamily="34" charset="0"/>
            </a:endParaRPr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3933056"/>
            <a:ext cx="6436767" cy="2642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1682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spect="1" noChangeArrowheads="1"/>
          </p:cNvSpPr>
          <p:nvPr/>
        </p:nvSpPr>
        <p:spPr>
          <a:xfrm>
            <a:off x="0" y="360000"/>
            <a:ext cx="9144000" cy="673200"/>
          </a:xfrm>
          <a:prstGeom prst="rect">
            <a:avLst/>
          </a:prstGeom>
        </p:spPr>
        <p:txBody>
          <a:bodyPr tIns="90000" bIns="90000" anchor="ctr" anchorCtr="0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nl-NL" altLang="nl-NL" sz="3200">
                <a:solidFill>
                  <a:schemeClr val="bg1"/>
                </a:solidFill>
                <a:latin typeface="Calibri" panose="020F0502020204030204" pitchFamily="34" charset="0"/>
              </a:rPr>
              <a:t>§1.2 Werken in het grensgebied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844824"/>
            <a:ext cx="5039777" cy="4706062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0" y="1080000"/>
            <a:ext cx="8820472" cy="461665"/>
          </a:xfrm>
          <a:prstGeom prst="rect">
            <a:avLst/>
          </a:prstGeom>
          <a:noFill/>
        </p:spPr>
        <p:txBody>
          <a:bodyPr wrap="square" lIns="360000" rtlCol="0">
            <a:spAutoFit/>
          </a:bodyPr>
          <a:lstStyle/>
          <a:p>
            <a:r>
              <a:rPr lang="nl-NL" dirty="0"/>
              <a:t>De hoogwaardige industrie kent in Mexico een groeimarkt.</a:t>
            </a:r>
          </a:p>
        </p:txBody>
      </p:sp>
    </p:spTree>
    <p:extLst>
      <p:ext uri="{BB962C8B-B14F-4D97-AF65-F5344CB8AC3E}">
        <p14:creationId xmlns:p14="http://schemas.microsoft.com/office/powerpoint/2010/main" val="38871834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7372350" cy="3483244"/>
          </a:xfrm>
        </p:spPr>
        <p:txBody>
          <a:bodyPr lIns="3600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Deelvragen: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Welke rol spelen de </a:t>
            </a:r>
            <a:r>
              <a:rPr lang="nl-NL" sz="2400" dirty="0" err="1">
                <a:latin typeface="Calibri" panose="020F0502020204030204" pitchFamily="34" charset="0"/>
              </a:rPr>
              <a:t>maquiladoras</a:t>
            </a:r>
            <a:r>
              <a:rPr lang="nl-NL" sz="2400" dirty="0">
                <a:latin typeface="Calibri" panose="020F0502020204030204" pitchFamily="34" charset="0"/>
              </a:rPr>
              <a:t> in de internationale arbeidsverdeling?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Waarom treedt er een verschuiving op in de ligging van de </a:t>
            </a:r>
            <a:r>
              <a:rPr lang="nl-NL" sz="2400" dirty="0" err="1">
                <a:latin typeface="Calibri" panose="020F0502020204030204" pitchFamily="34" charset="0"/>
              </a:rPr>
              <a:t>maquiladoragebieden</a:t>
            </a:r>
            <a:r>
              <a:rPr lang="nl-NL" sz="2400" dirty="0">
                <a:latin typeface="Calibri" panose="020F0502020204030204" pitchFamily="34" charset="0"/>
              </a:rPr>
              <a:t>?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Wat zijn de gevolgen op lokale en regionale schaal van de trek naar de </a:t>
            </a:r>
            <a:r>
              <a:rPr lang="nl-NL" sz="2400" dirty="0" err="1">
                <a:latin typeface="Calibri" panose="020F0502020204030204" pitchFamily="34" charset="0"/>
              </a:rPr>
              <a:t>maquiladoragebieden</a:t>
            </a:r>
            <a:r>
              <a:rPr lang="nl-NL" sz="2400" dirty="0">
                <a:latin typeface="Calibri" panose="020F0502020204030204" pitchFamily="34" charset="0"/>
              </a:rPr>
              <a:t>?</a:t>
            </a:r>
          </a:p>
          <a:p>
            <a:pPr>
              <a:defRPr/>
            </a:pPr>
            <a:endParaRPr lang="nl-NL" dirty="0"/>
          </a:p>
        </p:txBody>
      </p:sp>
      <p:sp>
        <p:nvSpPr>
          <p:cNvPr id="8" name="Rectangle 2"/>
          <p:cNvSpPr txBox="1">
            <a:spLocks noChangeAspect="1" noChangeArrowheads="1"/>
          </p:cNvSpPr>
          <p:nvPr/>
        </p:nvSpPr>
        <p:spPr bwMode="auto">
          <a:xfrm>
            <a:off x="0" y="374694"/>
            <a:ext cx="9144000" cy="67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90000" rIns="91440" bIns="90000" numCol="1" anchor="t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9pPr>
          </a:lstStyle>
          <a:p>
            <a:pPr eaLnBrk="1" hangingPunct="1"/>
            <a:r>
              <a:rPr lang="nl-NL" sz="3200" spc="-300" dirty="0">
                <a:solidFill>
                  <a:schemeClr val="bg1"/>
                </a:solidFill>
                <a:latin typeface="Calibri" panose="020F0502020204030204" pitchFamily="34" charset="0"/>
              </a:rPr>
              <a:t>§</a:t>
            </a:r>
            <a:r>
              <a:rPr lang="nl-NL" sz="3200" dirty="0">
                <a:solidFill>
                  <a:schemeClr val="bg1"/>
                </a:solidFill>
                <a:latin typeface="Calibri" panose="020F0502020204030204" pitchFamily="34" charset="0"/>
              </a:rPr>
              <a:t>1.3 Wonen in het grensgebied</a:t>
            </a:r>
            <a:endParaRPr lang="nl-NL" altLang="nl-NL" sz="3200" kern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00867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8229600" cy="4857884"/>
          </a:xfrm>
        </p:spPr>
        <p:txBody>
          <a:bodyPr lIns="3600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  <a:tabLst>
                <a:tab pos="357188" algn="l"/>
              </a:tabLst>
            </a:pPr>
            <a:r>
              <a:rPr lang="nl-NL" altLang="nl-NL" sz="2800" b="1" dirty="0" err="1">
                <a:latin typeface="Calibri" panose="020F0502020204030204" pitchFamily="34" charset="0"/>
              </a:rPr>
              <a:t>Maquiladoras</a:t>
            </a:r>
            <a:endParaRPr lang="nl-NL" altLang="nl-NL" sz="2800" b="1" dirty="0"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►"/>
              <a:tabLst>
                <a:tab pos="357188" algn="l"/>
              </a:tabLst>
            </a:pPr>
            <a:r>
              <a:rPr lang="nl-NL" altLang="nl-NL" sz="2400" dirty="0">
                <a:latin typeface="Calibri" panose="020F0502020204030204" pitchFamily="34" charset="0"/>
              </a:rPr>
              <a:t>Vanaf 1965 trekt Mexico buitenlandse ondernemingen aan in grensgebied met VS </a:t>
            </a:r>
          </a:p>
          <a:p>
            <a:pPr marL="0" indent="0">
              <a:buNone/>
              <a:tabLst>
                <a:tab pos="357188" algn="l"/>
              </a:tabLst>
            </a:pPr>
            <a:r>
              <a:rPr lang="nl-NL" altLang="nl-NL" sz="2400" dirty="0">
                <a:latin typeface="Calibri" panose="020F0502020204030204" pitchFamily="34" charset="0"/>
              </a:rPr>
              <a:t>	Vooral assemblagebedrijven (</a:t>
            </a:r>
            <a:r>
              <a:rPr lang="nl-NL" altLang="nl-NL" sz="2400" dirty="0" err="1">
                <a:latin typeface="Calibri" panose="020F0502020204030204" pitchFamily="34" charset="0"/>
              </a:rPr>
              <a:t>maquiladoras</a:t>
            </a:r>
            <a:r>
              <a:rPr lang="nl-NL" altLang="nl-NL" sz="2400" dirty="0">
                <a:latin typeface="Calibri" panose="020F0502020204030204" pitchFamily="34" charset="0"/>
              </a:rPr>
              <a:t>):</a:t>
            </a:r>
          </a:p>
          <a:p>
            <a:pPr>
              <a:buFont typeface="Calibri" panose="020F0502020204030204" pitchFamily="34" charset="0"/>
              <a:buChar char="‒"/>
              <a:tabLst>
                <a:tab pos="357188" algn="l"/>
              </a:tabLst>
            </a:pPr>
            <a:r>
              <a:rPr lang="nl-NL" altLang="nl-NL" sz="2400" dirty="0">
                <a:latin typeface="Calibri" panose="020F0502020204030204" pitchFamily="34" charset="0"/>
              </a:rPr>
              <a:t>Import van </a:t>
            </a:r>
            <a:r>
              <a:rPr lang="nl-NL" altLang="nl-NL" sz="2400" dirty="0" err="1">
                <a:latin typeface="Calibri" panose="020F0502020204030204" pitchFamily="34" charset="0"/>
              </a:rPr>
              <a:t>halffabrikaten</a:t>
            </a:r>
            <a:endParaRPr lang="nl-NL" altLang="nl-NL" sz="2400" dirty="0">
              <a:latin typeface="Calibri" panose="020F0502020204030204" pitchFamily="34" charset="0"/>
            </a:endParaRPr>
          </a:p>
          <a:p>
            <a:pPr>
              <a:buFont typeface="Calibri" panose="020F0502020204030204" pitchFamily="34" charset="0"/>
              <a:buChar char="‒"/>
              <a:tabLst>
                <a:tab pos="357188" algn="l"/>
              </a:tabLst>
            </a:pPr>
            <a:r>
              <a:rPr lang="nl-NL" altLang="nl-NL" sz="2400" dirty="0">
                <a:latin typeface="Calibri" panose="020F0502020204030204" pitchFamily="34" charset="0"/>
              </a:rPr>
              <a:t>Bewerking tegen lage arbeidskosten </a:t>
            </a:r>
          </a:p>
          <a:p>
            <a:pPr>
              <a:buFont typeface="Calibri" panose="020F0502020204030204" pitchFamily="34" charset="0"/>
              <a:buChar char="‒"/>
              <a:tabLst>
                <a:tab pos="357188" algn="l"/>
              </a:tabLst>
            </a:pPr>
            <a:r>
              <a:rPr lang="nl-NL" altLang="nl-NL" sz="2400" dirty="0">
                <a:latin typeface="Calibri" panose="020F0502020204030204" pitchFamily="34" charset="0"/>
              </a:rPr>
              <a:t>Export als eindproduct</a:t>
            </a:r>
          </a:p>
          <a:p>
            <a:pPr>
              <a:buFont typeface="Calibri" panose="020F0502020204030204" pitchFamily="34" charset="0"/>
              <a:buChar char="‒"/>
              <a:tabLst>
                <a:tab pos="357188" algn="l"/>
              </a:tabLst>
            </a:pPr>
            <a:r>
              <a:rPr lang="nl-NL" altLang="nl-NL" sz="2400" dirty="0">
                <a:latin typeface="Calibri" panose="020F0502020204030204" pitchFamily="34" charset="0"/>
              </a:rPr>
              <a:t>Geen invoerheffing op import van onderdelen en grondstoffen</a:t>
            </a:r>
          </a:p>
          <a:p>
            <a:pPr>
              <a:buFont typeface="Calibri" panose="020F0502020204030204" pitchFamily="34" charset="0"/>
              <a:buChar char="‒"/>
              <a:tabLst>
                <a:tab pos="357188" algn="l"/>
              </a:tabLst>
            </a:pPr>
            <a:r>
              <a:rPr lang="nl-NL" altLang="nl-NL" sz="2400" dirty="0">
                <a:latin typeface="Calibri" panose="020F0502020204030204" pitchFamily="34" charset="0"/>
              </a:rPr>
              <a:t>Alleen exportbelasting over de toegevoegde waarde</a:t>
            </a:r>
          </a:p>
          <a:p>
            <a:endParaRPr lang="nl-NL" altLang="nl-NL" sz="2400" dirty="0"/>
          </a:p>
        </p:txBody>
      </p:sp>
      <p:sp>
        <p:nvSpPr>
          <p:cNvPr id="7" name="Rectangle 2"/>
          <p:cNvSpPr txBox="1">
            <a:spLocks noChangeAspect="1" noChangeArrowheads="1"/>
          </p:cNvSpPr>
          <p:nvPr/>
        </p:nvSpPr>
        <p:spPr bwMode="auto">
          <a:xfrm>
            <a:off x="0" y="374694"/>
            <a:ext cx="9144000" cy="67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90000" rIns="91440" bIns="90000" numCol="1" anchor="t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9pPr>
          </a:lstStyle>
          <a:p>
            <a:pPr eaLnBrk="1" hangingPunct="1"/>
            <a:r>
              <a:rPr lang="nl-NL" sz="3200" spc="-300" dirty="0">
                <a:solidFill>
                  <a:schemeClr val="bg1"/>
                </a:solidFill>
                <a:latin typeface="Calibri" panose="020F0502020204030204" pitchFamily="34" charset="0"/>
              </a:rPr>
              <a:t>§</a:t>
            </a:r>
            <a:r>
              <a:rPr lang="nl-NL" sz="3200" dirty="0">
                <a:solidFill>
                  <a:schemeClr val="bg1"/>
                </a:solidFill>
                <a:latin typeface="Calibri" panose="020F0502020204030204" pitchFamily="34" charset="0"/>
              </a:rPr>
              <a:t>1.3 Wonen in het grensgebied</a:t>
            </a:r>
            <a:endParaRPr lang="nl-NL" altLang="nl-NL" sz="3200" kern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40414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57643"/>
            <a:ext cx="8686800" cy="4645617"/>
          </a:xfrm>
        </p:spPr>
        <p:txBody>
          <a:bodyPr lIns="3600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  <a:tabLst>
                <a:tab pos="357188" algn="l"/>
              </a:tabLst>
            </a:pPr>
            <a:r>
              <a:rPr lang="nl-NL" altLang="nl-NL" sz="2800" b="1" dirty="0" err="1">
                <a:latin typeface="Calibri" panose="020F0502020204030204" pitchFamily="34" charset="0"/>
              </a:rPr>
              <a:t>Maquiladoras</a:t>
            </a:r>
            <a:endParaRPr lang="nl-NL" altLang="nl-NL" sz="2800" b="1" dirty="0">
              <a:latin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nl-NL" altLang="nl-NL" sz="2600" dirty="0">
                <a:latin typeface="Calibri" panose="020F0502020204030204" pitchFamily="34" charset="0"/>
              </a:rPr>
              <a:t>Internationale arbeidsverdeling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altLang="nl-NL" sz="2600" dirty="0">
                <a:latin typeface="Calibri" panose="020F0502020204030204" pitchFamily="34" charset="0"/>
              </a:rPr>
              <a:t>Mexico aantrekkelijk vanwege lage lonen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altLang="nl-NL" sz="2600" dirty="0">
                <a:latin typeface="Calibri" panose="020F0502020204030204" pitchFamily="34" charset="0"/>
              </a:rPr>
              <a:t>Sterk afhankelijk van de wereldeconomie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l-NL" altLang="nl-NL" sz="2600" dirty="0">
                <a:latin typeface="Calibri" panose="020F0502020204030204" pitchFamily="34" charset="0"/>
              </a:rPr>
              <a:t>Helft werknemers in elektronica-  en transportindustrie</a:t>
            </a:r>
          </a:p>
          <a:p>
            <a:pPr>
              <a:buFont typeface="Wingdings" panose="05000000000000000000" pitchFamily="2" charset="2"/>
              <a:buChar char="Ø"/>
            </a:pPr>
            <a:endParaRPr lang="nl-NL" altLang="nl-NL" sz="1800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/>
          <a:stretch/>
        </p:blipFill>
        <p:spPr>
          <a:xfrm>
            <a:off x="1525440" y="3571291"/>
            <a:ext cx="5488969" cy="2999372"/>
          </a:xfrm>
          <a:prstGeom prst="rect">
            <a:avLst/>
          </a:prstGeom>
        </p:spPr>
      </p:pic>
      <p:sp>
        <p:nvSpPr>
          <p:cNvPr id="7" name="Rectangle 2"/>
          <p:cNvSpPr txBox="1">
            <a:spLocks noChangeAspect="1" noChangeArrowheads="1"/>
          </p:cNvSpPr>
          <p:nvPr/>
        </p:nvSpPr>
        <p:spPr bwMode="auto">
          <a:xfrm>
            <a:off x="0" y="374694"/>
            <a:ext cx="9144000" cy="67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90000" rIns="91440" bIns="90000" numCol="1" anchor="t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9pPr>
          </a:lstStyle>
          <a:p>
            <a:pPr eaLnBrk="1" hangingPunct="1"/>
            <a:r>
              <a:rPr lang="nl-NL" sz="3200" spc="-300" dirty="0">
                <a:solidFill>
                  <a:schemeClr val="bg1"/>
                </a:solidFill>
                <a:latin typeface="Calibri" panose="020F0502020204030204" pitchFamily="34" charset="0"/>
              </a:rPr>
              <a:t>§</a:t>
            </a:r>
            <a:r>
              <a:rPr lang="nl-NL" sz="3200" dirty="0">
                <a:solidFill>
                  <a:schemeClr val="bg1"/>
                </a:solidFill>
                <a:latin typeface="Calibri" panose="020F0502020204030204" pitchFamily="34" charset="0"/>
              </a:rPr>
              <a:t>1.3 Wonen in het grensgebied</a:t>
            </a:r>
            <a:endParaRPr lang="nl-NL" altLang="nl-NL" sz="3200" kern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11818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4632960" cy="4525963"/>
          </a:xfrm>
        </p:spPr>
        <p:txBody>
          <a:bodyPr lIns="3600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altLang="nl-NL" sz="2800" b="1" dirty="0" err="1">
                <a:latin typeface="Calibri" panose="020F0502020204030204" pitchFamily="34" charset="0"/>
              </a:rPr>
              <a:t>Maquiladoras</a:t>
            </a:r>
            <a:endParaRPr lang="nl-NL" altLang="nl-NL" sz="2800" dirty="0"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●"/>
            </a:pPr>
            <a:r>
              <a:rPr lang="nl-NL" altLang="nl-NL" sz="2400" dirty="0" err="1">
                <a:latin typeface="Calibri" panose="020F0502020204030204" pitchFamily="34" charset="0"/>
              </a:rPr>
              <a:t>Maquiladoras</a:t>
            </a:r>
            <a:r>
              <a:rPr lang="nl-NL" altLang="nl-NL" sz="2400" dirty="0">
                <a:latin typeface="Calibri" panose="020F0502020204030204" pitchFamily="34" charset="0"/>
              </a:rPr>
              <a:t> eerst alleen dichtbij de  grens met VS: </a:t>
            </a:r>
          </a:p>
          <a:p>
            <a:pPr>
              <a:buFont typeface="Calibri" panose="020F0502020204030204" pitchFamily="34" charset="0"/>
              <a:buChar char="‒"/>
              <a:tabLst>
                <a:tab pos="182563" algn="l"/>
              </a:tabLst>
            </a:pPr>
            <a:r>
              <a:rPr lang="nl-NL" altLang="nl-NL" sz="2400" dirty="0">
                <a:latin typeface="Calibri" panose="020F0502020204030204" pitchFamily="34" charset="0"/>
              </a:rPr>
              <a:t>Lage lonen in Mexico</a:t>
            </a:r>
          </a:p>
          <a:p>
            <a:pPr>
              <a:buFont typeface="Calibri" panose="020F0502020204030204" pitchFamily="34" charset="0"/>
              <a:buChar char="‒"/>
              <a:tabLst>
                <a:tab pos="182563" algn="l"/>
              </a:tabLst>
            </a:pPr>
            <a:r>
              <a:rPr lang="nl-NL" altLang="nl-NL" sz="2400" dirty="0">
                <a:latin typeface="Calibri" panose="020F0502020204030204" pitchFamily="34" charset="0"/>
              </a:rPr>
              <a:t>Lage transportkosten</a:t>
            </a:r>
          </a:p>
          <a:p>
            <a:pPr marL="0" indent="0">
              <a:buNone/>
              <a:tabLst>
                <a:tab pos="358775" algn="l"/>
              </a:tabLst>
            </a:pPr>
            <a:r>
              <a:rPr lang="nl-NL" altLang="nl-NL" sz="2400" dirty="0">
                <a:latin typeface="Calibri" panose="020F0502020204030204" pitchFamily="34" charset="0"/>
              </a:rPr>
              <a:t> 	van/naar VS</a:t>
            </a:r>
          </a:p>
          <a:p>
            <a:pPr>
              <a:buFont typeface="Calibri" panose="020F0502020204030204" pitchFamily="34" charset="0"/>
              <a:buChar char="‒"/>
              <a:tabLst>
                <a:tab pos="358775" algn="l"/>
              </a:tabLst>
            </a:pPr>
            <a:r>
              <a:rPr lang="nl-NL" altLang="nl-NL" sz="2400" dirty="0">
                <a:latin typeface="Calibri" panose="020F0502020204030204" pitchFamily="34" charset="0"/>
              </a:rPr>
              <a:t>Research- en ontwerpafdelingen blijven in V.S.</a:t>
            </a:r>
          </a:p>
          <a:p>
            <a:pPr>
              <a:buFont typeface="Calibri" panose="020F0502020204030204" pitchFamily="34" charset="0"/>
              <a:buChar char="‒"/>
              <a:tabLst>
                <a:tab pos="358775" algn="l"/>
              </a:tabLst>
            </a:pPr>
            <a:r>
              <a:rPr lang="nl-NL" altLang="nl-NL" sz="2400" dirty="0">
                <a:latin typeface="Calibri" panose="020F0502020204030204" pitchFamily="34" charset="0"/>
              </a:rPr>
              <a:t>Marketing en distributie vanuit V.S.</a:t>
            </a:r>
          </a:p>
          <a:p>
            <a:pPr marL="0" indent="0">
              <a:buNone/>
              <a:tabLst>
                <a:tab pos="358775" algn="l"/>
              </a:tabLst>
            </a:pPr>
            <a:endParaRPr lang="nl-NL" altLang="nl-NL" sz="2800" dirty="0">
              <a:latin typeface="Calibri" panose="020F0502020204030204" pitchFamily="34" charset="0"/>
            </a:endParaRPr>
          </a:p>
          <a:p>
            <a:pPr marL="0" indent="0">
              <a:buNone/>
              <a:tabLst>
                <a:tab pos="358775" algn="l"/>
              </a:tabLst>
            </a:pPr>
            <a:endParaRPr lang="nl-NL" altLang="nl-NL" sz="2800" dirty="0">
              <a:latin typeface="Calibri" panose="020F0502020204030204" pitchFamily="34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935" y="2473517"/>
            <a:ext cx="4247443" cy="2938789"/>
          </a:xfrm>
          <a:prstGeom prst="rect">
            <a:avLst/>
          </a:prstGeom>
        </p:spPr>
      </p:pic>
      <p:sp>
        <p:nvSpPr>
          <p:cNvPr id="7" name="Rectangle 2"/>
          <p:cNvSpPr txBox="1">
            <a:spLocks noChangeAspect="1" noChangeArrowheads="1"/>
          </p:cNvSpPr>
          <p:nvPr/>
        </p:nvSpPr>
        <p:spPr bwMode="auto">
          <a:xfrm>
            <a:off x="0" y="374694"/>
            <a:ext cx="9144000" cy="67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90000" rIns="91440" bIns="90000" numCol="1" anchor="t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9pPr>
          </a:lstStyle>
          <a:p>
            <a:pPr eaLnBrk="1" hangingPunct="1"/>
            <a:r>
              <a:rPr lang="nl-NL" sz="3200" spc="-300" dirty="0">
                <a:solidFill>
                  <a:schemeClr val="bg1"/>
                </a:solidFill>
                <a:latin typeface="Calibri" panose="020F0502020204030204" pitchFamily="34" charset="0"/>
              </a:rPr>
              <a:t>§</a:t>
            </a:r>
            <a:r>
              <a:rPr lang="nl-NL" sz="3200" dirty="0">
                <a:solidFill>
                  <a:schemeClr val="bg1"/>
                </a:solidFill>
                <a:latin typeface="Calibri" panose="020F0502020204030204" pitchFamily="34" charset="0"/>
              </a:rPr>
              <a:t>1.3 Wonen in het grensgebied</a:t>
            </a:r>
            <a:endParaRPr lang="nl-NL" altLang="nl-NL" sz="3200" kern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84279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33972"/>
            <a:ext cx="4762500" cy="4525963"/>
          </a:xfrm>
        </p:spPr>
        <p:txBody>
          <a:bodyPr lIns="3600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  <a:defRPr/>
            </a:pPr>
            <a:r>
              <a:rPr lang="nl-NL" altLang="nl-NL" sz="2800" b="1" dirty="0" err="1">
                <a:latin typeface="Calibri" panose="020F0502020204030204" pitchFamily="34" charset="0"/>
              </a:rPr>
              <a:t>Maquiladoras</a:t>
            </a:r>
            <a:endParaRPr lang="nl-NL" sz="2800" dirty="0"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Versoepeling vestigingseisen</a:t>
            </a:r>
            <a:r>
              <a:rPr lang="nl-NL" sz="2400" dirty="0">
                <a:latin typeface="Calibri" panose="020F0502020204030204" pitchFamily="34" charset="0"/>
                <a:sym typeface="Wingdings" panose="05000000000000000000" pitchFamily="2" charset="2"/>
              </a:rPr>
              <a:t> en nog lagere lonen </a:t>
            </a:r>
            <a:r>
              <a:rPr lang="nl-NL" sz="2000" dirty="0">
                <a:latin typeface="Calibri" panose="020F0502020204030204" pitchFamily="34" charset="0"/>
                <a:sym typeface="Wingdings" panose="05000000000000000000" pitchFamily="2" charset="2"/>
              </a:rPr>
              <a:t></a:t>
            </a:r>
            <a:r>
              <a:rPr lang="nl-NL" sz="2400" dirty="0">
                <a:latin typeface="Calibri" panose="020F0502020204030204" pitchFamily="34" charset="0"/>
                <a:sym typeface="Wingdings" panose="05000000000000000000" pitchFamily="2" charset="2"/>
              </a:rPr>
              <a:t> meer </a:t>
            </a:r>
            <a:r>
              <a:rPr lang="nl-NL" sz="2400" dirty="0" err="1">
                <a:latin typeface="Calibri" panose="020F0502020204030204" pitchFamily="34" charset="0"/>
                <a:sym typeface="Wingdings" panose="05000000000000000000" pitchFamily="2" charset="2"/>
              </a:rPr>
              <a:t>maquiladoras</a:t>
            </a:r>
            <a:r>
              <a:rPr lang="nl-NL" sz="2400" dirty="0">
                <a:latin typeface="Calibri" panose="020F0502020204030204" pitchFamily="34" charset="0"/>
                <a:sym typeface="Wingdings" panose="05000000000000000000" pitchFamily="2" charset="2"/>
              </a:rPr>
              <a:t> landinwaarts, </a:t>
            </a:r>
          </a:p>
          <a:p>
            <a:pPr>
              <a:buNone/>
              <a:defRPr/>
            </a:pPr>
            <a:r>
              <a:rPr lang="nl-NL" sz="2400" dirty="0">
                <a:latin typeface="Calibri" panose="020F0502020204030204" pitchFamily="34" charset="0"/>
                <a:sym typeface="Wingdings" panose="05000000000000000000" pitchFamily="2" charset="2"/>
              </a:rPr>
              <a:t>	met name textielindustrie</a:t>
            </a:r>
          </a:p>
          <a:p>
            <a:pPr>
              <a:buFont typeface="Calibri" panose="020F050202020403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  <a:sym typeface="Wingdings" panose="05000000000000000000" pitchFamily="2" charset="2"/>
              </a:rPr>
              <a:t>Noorden maakt eindproducten, binnenland laagwaardige productie</a:t>
            </a:r>
          </a:p>
          <a:p>
            <a:pPr>
              <a:buFont typeface="Calibri" panose="020F050202020403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  <a:sym typeface="Wingdings" panose="05000000000000000000" pitchFamily="2" charset="2"/>
              </a:rPr>
              <a:t>Specialisatie bijv. televisies in </a:t>
            </a:r>
            <a:r>
              <a:rPr lang="nl-NL" sz="2400" dirty="0" err="1">
                <a:latin typeface="Calibri" panose="020F0502020204030204" pitchFamily="34" charset="0"/>
                <a:sym typeface="Wingdings" panose="05000000000000000000" pitchFamily="2" charset="2"/>
              </a:rPr>
              <a:t>Tijuana</a:t>
            </a:r>
            <a:endParaRPr lang="nl-NL" sz="2400" dirty="0">
              <a:latin typeface="Calibri" panose="020F0502020204030204" pitchFamily="34" charset="0"/>
              <a:sym typeface="Wingdings" panose="05000000000000000000" pitchFamily="2" charset="2"/>
            </a:endParaRPr>
          </a:p>
          <a:p>
            <a:pPr>
              <a:buFont typeface="Calibri" panose="020F0502020204030204" pitchFamily="34" charset="0"/>
              <a:buChar char="●"/>
              <a:defRPr/>
            </a:pPr>
            <a:endParaRPr lang="nl-NL" sz="2400" dirty="0">
              <a:latin typeface="Calibri" panose="020F0502020204030204" pitchFamily="34" charset="0"/>
              <a:sym typeface="Wingdings" panose="05000000000000000000" pitchFamily="2" charset="2"/>
            </a:endParaRPr>
          </a:p>
          <a:p>
            <a:pPr>
              <a:buNone/>
              <a:defRPr/>
            </a:pPr>
            <a:endParaRPr lang="nl-NL" sz="2400" dirty="0">
              <a:sym typeface="Wingdings" panose="05000000000000000000" pitchFamily="2" charset="2"/>
            </a:endParaRPr>
          </a:p>
          <a:p>
            <a:pPr>
              <a:buNone/>
              <a:defRPr/>
            </a:pPr>
            <a:endParaRPr lang="nl-NL" sz="2400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3257" y="1943100"/>
            <a:ext cx="4070743" cy="2628901"/>
          </a:xfrm>
          <a:prstGeom prst="rect">
            <a:avLst/>
          </a:prstGeom>
        </p:spPr>
      </p:pic>
      <p:sp>
        <p:nvSpPr>
          <p:cNvPr id="7" name="Rectangle 2"/>
          <p:cNvSpPr txBox="1">
            <a:spLocks noChangeAspect="1" noChangeArrowheads="1"/>
          </p:cNvSpPr>
          <p:nvPr/>
        </p:nvSpPr>
        <p:spPr bwMode="auto">
          <a:xfrm>
            <a:off x="0" y="374694"/>
            <a:ext cx="9144000" cy="67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90000" rIns="91440" bIns="90000" numCol="1" anchor="t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9pPr>
          </a:lstStyle>
          <a:p>
            <a:pPr eaLnBrk="1" hangingPunct="1"/>
            <a:r>
              <a:rPr lang="nl-NL" sz="3200" spc="-300" dirty="0">
                <a:solidFill>
                  <a:schemeClr val="bg1"/>
                </a:solidFill>
                <a:latin typeface="Calibri" panose="020F0502020204030204" pitchFamily="34" charset="0"/>
              </a:rPr>
              <a:t>§</a:t>
            </a:r>
            <a:r>
              <a:rPr lang="nl-NL" sz="3200" dirty="0">
                <a:solidFill>
                  <a:schemeClr val="bg1"/>
                </a:solidFill>
                <a:latin typeface="Calibri" panose="020F0502020204030204" pitchFamily="34" charset="0"/>
              </a:rPr>
              <a:t>1.3 Wonen in het grensgebied</a:t>
            </a:r>
            <a:endParaRPr lang="nl-NL" altLang="nl-NL" sz="3200" kern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2792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60320"/>
            <a:ext cx="3935413" cy="3981450"/>
          </a:xfrm>
        </p:spPr>
        <p:txBody>
          <a:bodyPr lIns="3600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  <a:defRPr/>
            </a:pPr>
            <a:r>
              <a:rPr lang="nl-NL" altLang="nl-NL" sz="2800" b="1" dirty="0" err="1">
                <a:latin typeface="Calibri" panose="020F0502020204030204" pitchFamily="34" charset="0"/>
              </a:rPr>
              <a:t>Maquiladoras</a:t>
            </a:r>
            <a:endParaRPr lang="nl-NL" sz="2800" dirty="0"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Amerikaanse grenssteden als transportknooppunten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Transport tot de grens om concurrentie tegen te gaan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Groei </a:t>
            </a:r>
            <a:r>
              <a:rPr lang="nl-NL" sz="2400" dirty="0" err="1">
                <a:latin typeface="Calibri" panose="020F0502020204030204" pitchFamily="34" charset="0"/>
              </a:rPr>
              <a:t>maquiladoras</a:t>
            </a:r>
            <a:r>
              <a:rPr lang="nl-NL" sz="2400" dirty="0">
                <a:latin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nl-NL" sz="2000" dirty="0">
                <a:latin typeface="Calibri" panose="020F0502020204030204" pitchFamily="34" charset="0"/>
                <a:sym typeface="Wingdings" panose="05000000000000000000" pitchFamily="2" charset="2"/>
              </a:rPr>
              <a:t> </a:t>
            </a:r>
            <a:r>
              <a:rPr lang="nl-NL" sz="2400" dirty="0">
                <a:latin typeface="Calibri" panose="020F0502020204030204" pitchFamily="34" charset="0"/>
                <a:sym typeface="Wingdings" panose="05000000000000000000" pitchFamily="2" charset="2"/>
              </a:rPr>
              <a:t>meer werkgelegenheid, vestiging hoogwaardige, dienstverlenende bedrijven</a:t>
            </a:r>
            <a:endParaRPr lang="nl-NL" sz="2400" dirty="0">
              <a:latin typeface="Calibri" panose="020F0502020204030204" pitchFamily="34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638" y="2138697"/>
            <a:ext cx="4433974" cy="2983832"/>
          </a:xfrm>
          <a:prstGeom prst="rect">
            <a:avLst/>
          </a:prstGeom>
        </p:spPr>
      </p:pic>
      <p:sp>
        <p:nvSpPr>
          <p:cNvPr id="7" name="Rectangle 2"/>
          <p:cNvSpPr txBox="1">
            <a:spLocks noChangeAspect="1" noChangeArrowheads="1"/>
          </p:cNvSpPr>
          <p:nvPr/>
        </p:nvSpPr>
        <p:spPr bwMode="auto">
          <a:xfrm>
            <a:off x="0" y="374694"/>
            <a:ext cx="9144000" cy="67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90000" rIns="91440" bIns="90000" numCol="1" anchor="t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9pPr>
          </a:lstStyle>
          <a:p>
            <a:pPr eaLnBrk="1" hangingPunct="1"/>
            <a:r>
              <a:rPr lang="nl-NL" sz="3200" spc="-300" dirty="0">
                <a:solidFill>
                  <a:schemeClr val="bg1"/>
                </a:solidFill>
                <a:latin typeface="Calibri" panose="020F0502020204030204" pitchFamily="34" charset="0"/>
              </a:rPr>
              <a:t>§</a:t>
            </a:r>
            <a:r>
              <a:rPr lang="nl-NL" sz="3200" dirty="0">
                <a:solidFill>
                  <a:schemeClr val="bg1"/>
                </a:solidFill>
                <a:latin typeface="Calibri" panose="020F0502020204030204" pitchFamily="34" charset="0"/>
              </a:rPr>
              <a:t>1.3 Wonen in het grensgebied</a:t>
            </a:r>
            <a:endParaRPr lang="nl-NL" altLang="nl-NL" sz="3200" kern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06254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57643"/>
            <a:ext cx="8312150" cy="5183187"/>
          </a:xfrm>
        </p:spPr>
        <p:txBody>
          <a:bodyPr lIns="3600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Ciudad Juárez onder de loep</a:t>
            </a:r>
            <a:endParaRPr lang="nl-NL" sz="2800" dirty="0"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  <a:defRPr/>
            </a:pPr>
            <a:r>
              <a:rPr lang="nl-NL" sz="2400" dirty="0">
                <a:latin typeface="Calibri" panose="020F0502020204030204" pitchFamily="34" charset="0"/>
              </a:rPr>
              <a:t>Sterke groei van o.a. </a:t>
            </a:r>
            <a:r>
              <a:rPr lang="nl-NL" sz="2400" dirty="0" err="1">
                <a:latin typeface="Calibri" panose="020F0502020204030204" pitchFamily="34" charset="0"/>
              </a:rPr>
              <a:t>Tijuana</a:t>
            </a:r>
            <a:r>
              <a:rPr lang="nl-NL" sz="2400" dirty="0">
                <a:latin typeface="Calibri" panose="020F0502020204030204" pitchFamily="34" charset="0"/>
              </a:rPr>
              <a:t> en Ciudad Juárez </a:t>
            </a: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dirty="0">
                <a:latin typeface="Calibri" panose="020F0502020204030204" pitchFamily="34" charset="0"/>
              </a:rPr>
              <a:t>Voorbeeld dubbelstad: El </a:t>
            </a:r>
            <a:r>
              <a:rPr lang="nl-NL" sz="2400" dirty="0" err="1">
                <a:latin typeface="Calibri" panose="020F0502020204030204" pitchFamily="34" charset="0"/>
              </a:rPr>
              <a:t>Paso-Ciudad</a:t>
            </a:r>
            <a:r>
              <a:rPr lang="nl-NL" sz="2400" dirty="0">
                <a:latin typeface="Calibri" panose="020F0502020204030204" pitchFamily="34" charset="0"/>
              </a:rPr>
              <a:t> Juárez </a:t>
            </a:r>
          </a:p>
          <a:p>
            <a:pPr>
              <a:buFont typeface="Wingdings" panose="05000000000000000000" pitchFamily="2" charset="2"/>
              <a:buChar char="§"/>
              <a:tabLst>
                <a:tab pos="354013" algn="l"/>
              </a:tabLst>
              <a:defRPr/>
            </a:pPr>
            <a:r>
              <a:rPr lang="nl-NL" sz="2400" dirty="0">
                <a:latin typeface="Calibri" panose="020F0502020204030204" pitchFamily="34" charset="0"/>
              </a:rPr>
              <a:t>Groei El Paso door ‘</a:t>
            </a:r>
            <a:r>
              <a:rPr lang="nl-NL" sz="2400" dirty="0" err="1">
                <a:latin typeface="Calibri" panose="020F0502020204030204" pitchFamily="34" charset="0"/>
              </a:rPr>
              <a:t>cattle</a:t>
            </a:r>
            <a:r>
              <a:rPr lang="nl-NL" sz="2400" dirty="0">
                <a:latin typeface="Calibri" panose="020F0502020204030204" pitchFamily="34" charset="0"/>
              </a:rPr>
              <a:t>, </a:t>
            </a:r>
            <a:r>
              <a:rPr lang="nl-NL" sz="2400" dirty="0" err="1">
                <a:latin typeface="Calibri" panose="020F0502020204030204" pitchFamily="34" charset="0"/>
              </a:rPr>
              <a:t>copper</a:t>
            </a:r>
            <a:r>
              <a:rPr lang="nl-NL" sz="2400" dirty="0">
                <a:latin typeface="Calibri" panose="020F0502020204030204" pitchFamily="34" charset="0"/>
              </a:rPr>
              <a:t>, </a:t>
            </a:r>
            <a:r>
              <a:rPr lang="nl-NL" sz="2400" dirty="0" err="1">
                <a:latin typeface="Calibri" panose="020F0502020204030204" pitchFamily="34" charset="0"/>
              </a:rPr>
              <a:t>cotton</a:t>
            </a:r>
            <a:r>
              <a:rPr lang="nl-NL" sz="2400" dirty="0">
                <a:latin typeface="Calibri" panose="020F0502020204030204" pitchFamily="34" charset="0"/>
              </a:rPr>
              <a:t> en </a:t>
            </a:r>
            <a:r>
              <a:rPr lang="nl-NL" sz="2400" dirty="0" err="1">
                <a:latin typeface="Calibri" panose="020F0502020204030204" pitchFamily="34" charset="0"/>
              </a:rPr>
              <a:t>climate</a:t>
            </a:r>
            <a:r>
              <a:rPr lang="nl-NL" sz="2400" dirty="0">
                <a:latin typeface="Calibri" panose="020F0502020204030204" pitchFamily="34" charset="0"/>
              </a:rPr>
              <a:t>’</a:t>
            </a: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dirty="0">
                <a:latin typeface="Calibri" panose="020F0502020204030204" pitchFamily="34" charset="0"/>
              </a:rPr>
              <a:t>Groei Ciudad Juárez door arbeidsintensieve bedrijvigheid </a:t>
            </a:r>
          </a:p>
          <a:p>
            <a:pPr>
              <a:buFont typeface="Calibri" panose="020F0502020204030204" pitchFamily="34" charset="0"/>
              <a:buChar char="‒"/>
              <a:tabLst>
                <a:tab pos="354013" algn="l"/>
              </a:tabLst>
              <a:defRPr/>
            </a:pPr>
            <a:r>
              <a:rPr lang="nl-NL" sz="2000" dirty="0">
                <a:latin typeface="Calibri" panose="020F0502020204030204" pitchFamily="34" charset="0"/>
              </a:rPr>
              <a:t>Krottenwijken aan de rand van </a:t>
            </a:r>
          </a:p>
          <a:p>
            <a:pPr marL="0" indent="0">
              <a:buNone/>
              <a:tabLst>
                <a:tab pos="354013" algn="l"/>
              </a:tabLst>
              <a:defRPr/>
            </a:pPr>
            <a:r>
              <a:rPr lang="nl-NL" sz="2000" dirty="0">
                <a:latin typeface="Calibri" panose="020F0502020204030204" pitchFamily="34" charset="0"/>
              </a:rPr>
              <a:t>	de stad</a:t>
            </a:r>
          </a:p>
          <a:p>
            <a:pPr>
              <a:buFont typeface="Calibri" panose="020F0502020204030204" pitchFamily="34" charset="0"/>
              <a:buChar char="‒"/>
              <a:tabLst>
                <a:tab pos="354013" algn="l"/>
              </a:tabLst>
              <a:defRPr/>
            </a:pPr>
            <a:r>
              <a:rPr lang="nl-NL" sz="2000" dirty="0">
                <a:latin typeface="Calibri" panose="020F0502020204030204" pitchFamily="34" charset="0"/>
              </a:rPr>
              <a:t>Gebrek aan openbare voorzieningen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174" y="3754077"/>
            <a:ext cx="4273825" cy="2850032"/>
          </a:xfrm>
          <a:prstGeom prst="rect">
            <a:avLst/>
          </a:prstGeom>
        </p:spPr>
      </p:pic>
      <p:sp>
        <p:nvSpPr>
          <p:cNvPr id="7" name="Rectangle 2"/>
          <p:cNvSpPr txBox="1">
            <a:spLocks noChangeAspect="1" noChangeArrowheads="1"/>
          </p:cNvSpPr>
          <p:nvPr/>
        </p:nvSpPr>
        <p:spPr bwMode="auto">
          <a:xfrm>
            <a:off x="0" y="374694"/>
            <a:ext cx="9144000" cy="67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90000" rIns="91440" bIns="90000" numCol="1" anchor="t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9pPr>
          </a:lstStyle>
          <a:p>
            <a:pPr eaLnBrk="1" hangingPunct="1"/>
            <a:r>
              <a:rPr lang="nl-NL" sz="3200" spc="-300" dirty="0">
                <a:solidFill>
                  <a:schemeClr val="bg1"/>
                </a:solidFill>
                <a:latin typeface="Calibri" panose="020F0502020204030204" pitchFamily="34" charset="0"/>
              </a:rPr>
              <a:t>§</a:t>
            </a:r>
            <a:r>
              <a:rPr lang="nl-NL" sz="3200" dirty="0">
                <a:solidFill>
                  <a:schemeClr val="bg1"/>
                </a:solidFill>
                <a:latin typeface="Calibri" panose="020F0502020204030204" pitchFamily="34" charset="0"/>
              </a:rPr>
              <a:t>1.3 Wonen in het grensgebied</a:t>
            </a:r>
            <a:endParaRPr lang="nl-NL" altLang="nl-NL" sz="3200" kern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45251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8455776" cy="3452813"/>
          </a:xfrm>
        </p:spPr>
        <p:txBody>
          <a:bodyPr lIns="3600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altLang="nl-NL" sz="2800" b="1" dirty="0">
                <a:latin typeface="Calibri" panose="020F0502020204030204" pitchFamily="34" charset="0"/>
                <a:cs typeface="Calibri" panose="020F0502020204030204" pitchFamily="34" charset="0"/>
              </a:rPr>
              <a:t>Andere problemen </a:t>
            </a:r>
            <a:r>
              <a:rPr lang="nl-NL" sz="2800" b="1" dirty="0">
                <a:latin typeface="Calibri" panose="020F0502020204030204" pitchFamily="34" charset="0"/>
                <a:cs typeface="Calibri" panose="020F0502020204030204" pitchFamily="34" charset="0"/>
              </a:rPr>
              <a:t>Ciudad Juárez </a:t>
            </a:r>
            <a:endParaRPr lang="nl-NL" altLang="nl-NL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●"/>
            </a:pPr>
            <a:r>
              <a:rPr lang="nl-NL" altLang="nl-NL" sz="2400" dirty="0">
                <a:latin typeface="Calibri" panose="020F0502020204030204" pitchFamily="34" charset="0"/>
              </a:rPr>
              <a:t>Oude centrum </a:t>
            </a:r>
            <a:r>
              <a:rPr lang="nl-NL" sz="2400" dirty="0">
                <a:latin typeface="Calibri" panose="020F0502020204030204" pitchFamily="34" charset="0"/>
              </a:rPr>
              <a:t>groeit niet mee</a:t>
            </a:r>
            <a:endParaRPr lang="nl-NL" altLang="nl-NL" sz="2400" dirty="0">
              <a:latin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nl-NL" altLang="nl-NL" sz="2400" dirty="0">
                <a:latin typeface="Calibri" panose="020F0502020204030204" pitchFamily="34" charset="0"/>
              </a:rPr>
              <a:t>Slecht imago (imago verbetert nu door medisch toerisme)</a:t>
            </a:r>
          </a:p>
          <a:p>
            <a:pPr>
              <a:buFont typeface="Arial" panose="020B0604020202020204" pitchFamily="34" charset="0"/>
              <a:buChar char="●"/>
            </a:pPr>
            <a:r>
              <a:rPr lang="nl-NL" altLang="nl-NL" sz="2400" dirty="0">
                <a:latin typeface="Calibri" panose="020F0502020204030204" pitchFamily="34" charset="0"/>
              </a:rPr>
              <a:t>Milieuproblemen door </a:t>
            </a:r>
            <a:r>
              <a:rPr lang="nl-NL" altLang="nl-NL" sz="2400" dirty="0" err="1">
                <a:latin typeface="Calibri" panose="020F0502020204030204" pitchFamily="34" charset="0"/>
              </a:rPr>
              <a:t>maquiladoras</a:t>
            </a:r>
            <a:r>
              <a:rPr lang="nl-NL" altLang="nl-NL" sz="2400" dirty="0">
                <a:latin typeface="Calibri" panose="020F0502020204030204" pitchFamily="34" charset="0"/>
              </a:rPr>
              <a:t> en autobezit en -gebruik</a:t>
            </a:r>
          </a:p>
          <a:p>
            <a:pPr>
              <a:buFont typeface="Arial" panose="020B0604020202020204" pitchFamily="34" charset="0"/>
              <a:buChar char="●"/>
            </a:pPr>
            <a:r>
              <a:rPr lang="nl-NL" altLang="nl-NL" sz="2400" dirty="0">
                <a:latin typeface="Calibri" panose="020F0502020204030204" pitchFamily="34" charset="0"/>
              </a:rPr>
              <a:t>Bevolkingsgroei drukt op openbare voorzieningen, waaronder water</a:t>
            </a:r>
          </a:p>
        </p:txBody>
      </p:sp>
      <p:sp>
        <p:nvSpPr>
          <p:cNvPr id="6" name="Rectangle 2"/>
          <p:cNvSpPr txBox="1">
            <a:spLocks noChangeAspect="1" noChangeArrowheads="1"/>
          </p:cNvSpPr>
          <p:nvPr/>
        </p:nvSpPr>
        <p:spPr bwMode="auto">
          <a:xfrm>
            <a:off x="0" y="374694"/>
            <a:ext cx="9144000" cy="67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90000" rIns="91440" bIns="90000" numCol="1" anchor="t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9pPr>
          </a:lstStyle>
          <a:p>
            <a:pPr eaLnBrk="1" hangingPunct="1"/>
            <a:r>
              <a:rPr lang="nl-NL" sz="3200" spc="-300" dirty="0">
                <a:solidFill>
                  <a:schemeClr val="bg1"/>
                </a:solidFill>
                <a:latin typeface="Calibri" panose="020F0502020204030204" pitchFamily="34" charset="0"/>
              </a:rPr>
              <a:t>§</a:t>
            </a:r>
            <a:r>
              <a:rPr lang="nl-NL" sz="3200" dirty="0">
                <a:solidFill>
                  <a:schemeClr val="bg1"/>
                </a:solidFill>
                <a:latin typeface="Calibri" panose="020F0502020204030204" pitchFamily="34" charset="0"/>
              </a:rPr>
              <a:t>1.3 Wonen in het grensgebied</a:t>
            </a:r>
            <a:endParaRPr lang="nl-NL" altLang="nl-NL" sz="3200" kern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72974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60000"/>
            <a:ext cx="9144000" cy="673200"/>
          </a:xfrm>
        </p:spPr>
        <p:txBody>
          <a:bodyPr tIns="90000" bIns="90000" anchor="ctr" anchorCtr="0"/>
          <a:lstStyle/>
          <a:p>
            <a:pPr eaLnBrk="1" hangingPunct="1"/>
            <a:r>
              <a:rPr lang="nl-NL" altLang="nl-NL" sz="3200" dirty="0">
                <a:solidFill>
                  <a:schemeClr val="bg1"/>
                </a:solidFill>
                <a:latin typeface="Calibri" panose="020F0502020204030204" pitchFamily="34" charset="0"/>
              </a:rPr>
              <a:t>1. Twee werelden, één grensgebied</a:t>
            </a:r>
          </a:p>
        </p:txBody>
      </p:sp>
      <p:sp>
        <p:nvSpPr>
          <p:cNvPr id="3077" name="Tekstvak 14"/>
          <p:cNvSpPr txBox="1">
            <a:spLocks/>
          </p:cNvSpPr>
          <p:nvPr/>
        </p:nvSpPr>
        <p:spPr bwMode="auto">
          <a:xfrm>
            <a:off x="0" y="1080000"/>
            <a:ext cx="9143999" cy="1571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0" tIns="46800" bIns="46800">
            <a:no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1000"/>
              </a:spcAft>
            </a:pPr>
            <a:r>
              <a:rPr lang="nl-NL" altLang="nl-NL" sz="2800" b="1" dirty="0">
                <a:latin typeface="Calibri" panose="020F0502020204030204" pitchFamily="34" charset="0"/>
              </a:rPr>
              <a:t>Hoofdvraag</a:t>
            </a:r>
          </a:p>
          <a:p>
            <a:r>
              <a:rPr lang="nl-NL" dirty="0">
                <a:latin typeface="Calibri" panose="020F0502020204030204" pitchFamily="34" charset="0"/>
              </a:rPr>
              <a:t>Hoe zijn de economische, de demografische en de </a:t>
            </a:r>
          </a:p>
          <a:p>
            <a:r>
              <a:rPr lang="nl-NL" dirty="0">
                <a:latin typeface="Calibri" panose="020F0502020204030204" pitchFamily="34" charset="0"/>
              </a:rPr>
              <a:t>sociaal-culturele kenmerken aan weerszijden van de </a:t>
            </a:r>
          </a:p>
          <a:p>
            <a:r>
              <a:rPr lang="nl-NL" dirty="0">
                <a:latin typeface="Calibri" panose="020F0502020204030204" pitchFamily="34" charset="0"/>
              </a:rPr>
              <a:t>Mexicaans-Amerikaanse grens te verklaren?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119" y="2973976"/>
            <a:ext cx="6701763" cy="358544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9144000" cy="3624617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Deelvragen</a:t>
            </a:r>
          </a:p>
          <a:p>
            <a:pPr>
              <a:buFont typeface="Calibri" panose="020F0502020204030204" pitchFamily="34" charset="0"/>
              <a:buChar char="●"/>
            </a:pPr>
            <a:r>
              <a:rPr lang="nl-NL" sz="2400" dirty="0">
                <a:latin typeface="Calibri" panose="020F0502020204030204" pitchFamily="34" charset="0"/>
              </a:rPr>
              <a:t>Hoe is de grens tussen Mexico en de V.S. tot stand gekomen?</a:t>
            </a:r>
          </a:p>
          <a:p>
            <a:pPr>
              <a:buFont typeface="Calibri" panose="020F0502020204030204" pitchFamily="34" charset="0"/>
              <a:buChar char="●"/>
            </a:pPr>
            <a:r>
              <a:rPr lang="nl-NL" sz="2400" dirty="0">
                <a:latin typeface="Calibri" panose="020F0502020204030204" pitchFamily="34" charset="0"/>
              </a:rPr>
              <a:t>In hoeverre zijn de economische, demografische en sociaal-culturele kenmerken van het grensgebied afwijkend van de nationale kenmerken van de V.S. en Mexico?</a:t>
            </a: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3592" y="3488636"/>
            <a:ext cx="5756816" cy="313082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hthoek 7"/>
          <p:cNvSpPr>
            <a:spLocks noChangeAspect="1"/>
          </p:cNvSpPr>
          <p:nvPr/>
        </p:nvSpPr>
        <p:spPr>
          <a:xfrm>
            <a:off x="0" y="360000"/>
            <a:ext cx="9144000" cy="673200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pPr algn="ctr" eaLnBrk="1" hangingPunct="1"/>
            <a:r>
              <a:rPr lang="nl-NL" altLang="nl-NL" sz="3200" kern="0" dirty="0">
                <a:solidFill>
                  <a:schemeClr val="bg1"/>
                </a:solidFill>
                <a:latin typeface="Calibri" panose="020F0502020204030204" pitchFamily="34" charset="0"/>
              </a:rPr>
              <a:t>§1.1 Mexico en de Verenigde Staten</a:t>
            </a:r>
          </a:p>
        </p:txBody>
      </p:sp>
    </p:spTree>
    <p:extLst>
      <p:ext uri="{BB962C8B-B14F-4D97-AF65-F5344CB8AC3E}">
        <p14:creationId xmlns:p14="http://schemas.microsoft.com/office/powerpoint/2010/main" val="13073256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2"/>
          <p:cNvSpPr>
            <a:spLocks noGrp="1"/>
          </p:cNvSpPr>
          <p:nvPr>
            <p:ph sz="half" idx="1"/>
          </p:nvPr>
        </p:nvSpPr>
        <p:spPr>
          <a:xfrm>
            <a:off x="0" y="1080000"/>
            <a:ext cx="9144000" cy="5505213"/>
          </a:xfrm>
        </p:spPr>
        <p:txBody>
          <a:bodyPr lIns="360000" rtlCol="0">
            <a:noAutofit/>
          </a:bodyPr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Historische relaties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Mexico</a:t>
            </a:r>
          </a:p>
          <a:p>
            <a:pPr>
              <a:buFont typeface="Calibri" panose="020F0502020204030204" pitchFamily="34" charset="0"/>
              <a:buChar char="‒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grote Indiaanse beschavingen</a:t>
            </a:r>
          </a:p>
          <a:p>
            <a:pPr>
              <a:buFont typeface="Calibri" panose="020F0502020204030204" pitchFamily="34" charset="0"/>
              <a:buChar char="‒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vanaf 1500 overheersing door Spanje</a:t>
            </a:r>
          </a:p>
          <a:p>
            <a:pPr>
              <a:buFont typeface="Calibri" panose="020F0502020204030204" pitchFamily="34" charset="0"/>
              <a:buChar char="‒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na de koloniale tijd (na 1821) diverse dictators en burgeroorlogen</a:t>
            </a:r>
          </a:p>
          <a:p>
            <a:pPr marL="0" indent="0">
              <a:buNone/>
              <a:tabLst>
                <a:tab pos="354013" algn="l"/>
              </a:tabLst>
            </a:pPr>
            <a:endParaRPr lang="nl-NL" sz="2400" dirty="0"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De Verenigde Staten: </a:t>
            </a:r>
          </a:p>
          <a:p>
            <a:pPr>
              <a:buFont typeface="Calibri" panose="020F0502020204030204" pitchFamily="34" charset="0"/>
              <a:buChar char="‒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vanaf 1776, dertien staten (de voormalige Britse koloniën)</a:t>
            </a:r>
          </a:p>
          <a:p>
            <a:pPr>
              <a:buFont typeface="Calibri" panose="020F0502020204030204" pitchFamily="34" charset="0"/>
              <a:buChar char="‒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later uitbreiding met 37 staten</a:t>
            </a:r>
          </a:p>
          <a:p>
            <a:pPr>
              <a:buFont typeface="Calibri" panose="020F0502020204030204" pitchFamily="34" charset="0"/>
              <a:buChar char="‒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miljoenen immigranten van overal ter wereld</a:t>
            </a:r>
          </a:p>
          <a:p>
            <a:pPr>
              <a:buFont typeface="Calibri" panose="020F0502020204030204" pitchFamily="34" charset="0"/>
              <a:buChar char="‒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economische en politieke grootmacht</a:t>
            </a:r>
          </a:p>
          <a:p>
            <a:pPr marL="0" indent="0">
              <a:buNone/>
              <a:tabLst>
                <a:tab pos="354013" algn="l"/>
              </a:tabLst>
            </a:pPr>
            <a:endParaRPr lang="nl-NL" sz="2200" dirty="0">
              <a:latin typeface="Calibri" panose="020F0502020204030204" pitchFamily="34" charset="0"/>
            </a:endParaRPr>
          </a:p>
        </p:txBody>
      </p:sp>
      <p:sp>
        <p:nvSpPr>
          <p:cNvPr id="4" name="Rechthoek 3"/>
          <p:cNvSpPr>
            <a:spLocks noChangeAspect="1"/>
          </p:cNvSpPr>
          <p:nvPr/>
        </p:nvSpPr>
        <p:spPr>
          <a:xfrm>
            <a:off x="0" y="360000"/>
            <a:ext cx="9144000" cy="673200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pPr algn="ctr" eaLnBrk="1" hangingPunct="1"/>
            <a:r>
              <a:rPr lang="nl-NL" altLang="nl-NL" sz="3200" kern="0" dirty="0">
                <a:solidFill>
                  <a:schemeClr val="bg1"/>
                </a:solidFill>
                <a:latin typeface="Calibri" panose="020F0502020204030204" pitchFamily="34" charset="0"/>
              </a:rPr>
              <a:t>§1.1 Mexico en de Verenigde Staten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>
            <a:spLocks noChangeAspect="1"/>
          </p:cNvSpPr>
          <p:nvPr/>
        </p:nvSpPr>
        <p:spPr>
          <a:xfrm>
            <a:off x="0" y="360000"/>
            <a:ext cx="9144000" cy="673200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pPr algn="ctr" eaLnBrk="1" hangingPunct="1"/>
            <a:r>
              <a:rPr lang="nl-NL" altLang="nl-NL" sz="3200" kern="0" dirty="0">
                <a:solidFill>
                  <a:schemeClr val="bg1"/>
                </a:solidFill>
                <a:latin typeface="Calibri" panose="020F0502020204030204" pitchFamily="34" charset="0"/>
              </a:rPr>
              <a:t>§1.1 Mexico en de Verenigde Staten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607"/>
            <a:ext cx="9154114" cy="3892436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0" y="5346029"/>
            <a:ext cx="9144000" cy="830997"/>
          </a:xfrm>
          <a:prstGeom prst="rect">
            <a:avLst/>
          </a:prstGeom>
        </p:spPr>
        <p:txBody>
          <a:bodyPr wrap="square" lIns="360000">
            <a:spAutoFit/>
          </a:bodyPr>
          <a:lstStyle/>
          <a:p>
            <a:pPr marL="357188" lvl="8" indent="-357188">
              <a:buFont typeface="Arial" panose="020B0604020202020204" pitchFamily="34" charset="0"/>
              <a:buChar char="●"/>
              <a:tabLst>
                <a:tab pos="354013" algn="l"/>
              </a:tabLst>
            </a:pPr>
            <a:r>
              <a:rPr lang="nl-NL" dirty="0">
                <a:latin typeface="Calibri" panose="020F0502020204030204" pitchFamily="34" charset="0"/>
              </a:rPr>
              <a:t>De helft van het aantal immigranten komt uit Latijns-Amerika (waarvan een groot deel uit Mexico), een kwart komt uit Azië</a:t>
            </a:r>
          </a:p>
        </p:txBody>
      </p:sp>
    </p:spTree>
    <p:extLst>
      <p:ext uri="{BB962C8B-B14F-4D97-AF65-F5344CB8AC3E}">
        <p14:creationId xmlns:p14="http://schemas.microsoft.com/office/powerpoint/2010/main" val="21087823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Afbeelding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550" y="1819275"/>
            <a:ext cx="4616450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jdelijke aanduiding voor inhoud 5"/>
          <p:cNvSpPr>
            <a:spLocks noGrp="1"/>
          </p:cNvSpPr>
          <p:nvPr>
            <p:ph idx="1"/>
          </p:nvPr>
        </p:nvSpPr>
        <p:spPr>
          <a:xfrm>
            <a:off x="-1" y="1080000"/>
            <a:ext cx="4202349" cy="4705350"/>
          </a:xfrm>
        </p:spPr>
        <p:txBody>
          <a:bodyPr lIns="360000" rtlCol="0">
            <a:normAutofit lnSpcReduction="10000"/>
          </a:bodyPr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Grensgebied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►"/>
            </a:pPr>
            <a:r>
              <a:rPr lang="nl-NL" sz="2400" dirty="0">
                <a:latin typeface="Calibri" panose="020F0502020204030204" pitchFamily="34" charset="0"/>
              </a:rPr>
              <a:t>Sinds 1848</a:t>
            </a:r>
          </a:p>
          <a:p>
            <a:pPr>
              <a:lnSpc>
                <a:spcPct val="90000"/>
              </a:lnSpc>
              <a:buNone/>
            </a:pPr>
            <a:r>
              <a:rPr lang="nl-NL" sz="2400" dirty="0">
                <a:latin typeface="Calibri" panose="020F0502020204030204" pitchFamily="34" charset="0"/>
              </a:rPr>
              <a:t>	Oorlog in 19e eeuw</a:t>
            </a:r>
            <a:r>
              <a:rPr lang="nl-NL" sz="2400" dirty="0">
                <a:latin typeface="Calibri" panose="020F0502020204030204" pitchFamily="34" charset="0"/>
                <a:sym typeface="Wingdings" panose="05000000000000000000" pitchFamily="2" charset="2"/>
              </a:rPr>
              <a:t> </a:t>
            </a:r>
            <a:r>
              <a:rPr lang="nl-NL" sz="2400" dirty="0">
                <a:latin typeface="Calibri" panose="020F0502020204030204" pitchFamily="34" charset="0"/>
              </a:rPr>
              <a:t> Mexico staat veel land af aan de V.S. </a:t>
            </a:r>
          </a:p>
          <a:p>
            <a:pPr>
              <a:buFont typeface="Arial" panose="020B0604020202020204" pitchFamily="34" charset="0"/>
              <a:buChar char="●"/>
              <a:tabLst>
                <a:tab pos="361950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Lang beschouwd als een oninteressant woestijngebied</a:t>
            </a:r>
          </a:p>
          <a:p>
            <a:pPr>
              <a:buFont typeface="Arial" panose="020B0604020202020204" pitchFamily="34" charset="0"/>
              <a:buChar char="●"/>
            </a:pPr>
            <a:r>
              <a:rPr lang="nl-NL" sz="2400" dirty="0">
                <a:latin typeface="Calibri" panose="020F0502020204030204" pitchFamily="34" charset="0"/>
              </a:rPr>
              <a:t>Honderd kilometer brede zone met een lengte van meer dan 3000 kilometer van de Grote Oceaan tot de Golf van Mexico</a:t>
            </a:r>
          </a:p>
        </p:txBody>
      </p:sp>
      <p:sp>
        <p:nvSpPr>
          <p:cNvPr id="7" name="Rechthoek 6"/>
          <p:cNvSpPr>
            <a:spLocks noChangeAspect="1"/>
          </p:cNvSpPr>
          <p:nvPr/>
        </p:nvSpPr>
        <p:spPr>
          <a:xfrm>
            <a:off x="0" y="360000"/>
            <a:ext cx="9144000" cy="673200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pPr algn="ctr" eaLnBrk="1" hangingPunct="1"/>
            <a:r>
              <a:rPr lang="nl-NL" altLang="nl-NL" sz="3200" kern="0" dirty="0">
                <a:solidFill>
                  <a:schemeClr val="bg1"/>
                </a:solidFill>
                <a:latin typeface="Calibri" panose="020F0502020204030204" pitchFamily="34" charset="0"/>
              </a:rPr>
              <a:t>§1.1 Mexico en de Verenigde Staten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Afbeelding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95" y="2115967"/>
            <a:ext cx="8262211" cy="4543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Tekstvak 14"/>
          <p:cNvSpPr txBox="1">
            <a:spLocks/>
          </p:cNvSpPr>
          <p:nvPr/>
        </p:nvSpPr>
        <p:spPr bwMode="auto">
          <a:xfrm>
            <a:off x="0" y="1080000"/>
            <a:ext cx="9143999" cy="1571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0" tIns="46800" bIns="46800">
            <a:no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lvl="1" indent="-342900">
              <a:buFont typeface="Calibri" panose="020F0502020204030204" pitchFamily="34" charset="0"/>
              <a:buChar char="‒"/>
            </a:pPr>
            <a:endParaRPr lang="nl-NL" sz="1900" dirty="0">
              <a:latin typeface="Calibri" panose="020F0502020204030204" pitchFamily="34" charset="0"/>
            </a:endParaRPr>
          </a:p>
          <a:p>
            <a:pPr marL="342900" lvl="1" indent="-342900">
              <a:buFont typeface="Calibri" panose="020F0502020204030204" pitchFamily="34" charset="0"/>
              <a:buChar char="‒"/>
            </a:pPr>
            <a:r>
              <a:rPr lang="nl-NL" dirty="0">
                <a:latin typeface="Calibri" panose="020F0502020204030204" pitchFamily="34" charset="0"/>
              </a:rPr>
              <a:t>Er zijn veertien dubbelsteden (in tweeën gesplitste stad)</a:t>
            </a:r>
          </a:p>
        </p:txBody>
      </p:sp>
      <p:sp>
        <p:nvSpPr>
          <p:cNvPr id="6" name="Rechthoek 5"/>
          <p:cNvSpPr>
            <a:spLocks noChangeAspect="1"/>
          </p:cNvSpPr>
          <p:nvPr/>
        </p:nvSpPr>
        <p:spPr>
          <a:xfrm>
            <a:off x="0" y="360000"/>
            <a:ext cx="9144000" cy="673200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pPr algn="ctr" eaLnBrk="1" hangingPunct="1"/>
            <a:r>
              <a:rPr lang="nl-NL" altLang="nl-NL" sz="3200" kern="0" dirty="0">
                <a:solidFill>
                  <a:schemeClr val="bg1"/>
                </a:solidFill>
                <a:latin typeface="Calibri" panose="020F0502020204030204" pitchFamily="34" charset="0"/>
              </a:rPr>
              <a:t>§1.1 Mexico en de Verenigde Staten</a:t>
            </a:r>
          </a:p>
        </p:txBody>
      </p:sp>
    </p:spTree>
    <p:extLst>
      <p:ext uri="{BB962C8B-B14F-4D97-AF65-F5344CB8AC3E}">
        <p14:creationId xmlns:p14="http://schemas.microsoft.com/office/powerpoint/2010/main" val="8028525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Tijdelijke aanduiding voor inhoud 5"/>
          <p:cNvSpPr>
            <a:spLocks noGrp="1"/>
          </p:cNvSpPr>
          <p:nvPr>
            <p:ph idx="1"/>
          </p:nvPr>
        </p:nvSpPr>
        <p:spPr>
          <a:xfrm>
            <a:off x="0" y="1080000"/>
            <a:ext cx="8798767" cy="4152525"/>
          </a:xfrm>
        </p:spPr>
        <p:txBody>
          <a:bodyPr lIns="360000"/>
          <a:lstStyle/>
          <a:p>
            <a:pPr marL="0" lvl="1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altLang="nl-NL" b="1" dirty="0">
                <a:latin typeface="Calibri" panose="020F0502020204030204" pitchFamily="34" charset="0"/>
              </a:rPr>
              <a:t>Overeenkomsten en  verschillen</a:t>
            </a:r>
            <a:endParaRPr lang="nl-NL" sz="2400" dirty="0"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►"/>
            </a:pPr>
            <a:r>
              <a:rPr lang="nl-NL" sz="2400" dirty="0">
                <a:latin typeface="Calibri" panose="020F0502020204030204" pitchFamily="34" charset="0"/>
              </a:rPr>
              <a:t>Kenmerken van het grensgebied tussen een rijk en arm land: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economisch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demografisch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sociaal-cultureel</a:t>
            </a:r>
          </a:p>
          <a:p>
            <a:pPr marL="0" indent="0">
              <a:buNone/>
            </a:pPr>
            <a:endParaRPr lang="nl-NL" sz="2400" dirty="0"/>
          </a:p>
        </p:txBody>
      </p:sp>
      <p:sp>
        <p:nvSpPr>
          <p:cNvPr id="7" name="Rechthoek 6"/>
          <p:cNvSpPr>
            <a:spLocks noChangeAspect="1"/>
          </p:cNvSpPr>
          <p:nvPr/>
        </p:nvSpPr>
        <p:spPr>
          <a:xfrm>
            <a:off x="0" y="360000"/>
            <a:ext cx="9144000" cy="673200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pPr algn="ctr" eaLnBrk="1" hangingPunct="1"/>
            <a:r>
              <a:rPr lang="nl-NL" altLang="nl-NL" sz="3200" kern="0" dirty="0">
                <a:solidFill>
                  <a:schemeClr val="bg1"/>
                </a:solidFill>
                <a:latin typeface="Calibri" panose="020F0502020204030204" pitchFamily="34" charset="0"/>
              </a:rPr>
              <a:t>§1.1 Mexico en de Verenigde Staten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595466"/>
            <a:ext cx="6096000" cy="39624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Lege presentatie">
  <a:themeElements>
    <a:clrScheme name="Lege presentatie 2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FFFFFF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Lege presentatie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1" charset="0"/>
            <a:ea typeface="ＭＳ Ｐゴシック" pitchFamily="1" charset="-128"/>
            <a:cs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1" charset="0"/>
            <a:ea typeface="ＭＳ Ｐゴシック" pitchFamily="1" charset="-128"/>
            <a:cs typeface="ＭＳ Ｐゴシック" pitchFamily="1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dirty="0"/>
        </a:defPPr>
      </a:lstStyle>
    </a:txDef>
  </a:objectDefaults>
  <a:extraClrSchemeLst>
    <a:extraClrScheme>
      <a:clrScheme name="Lege presentati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1138</Words>
  <Application>Microsoft Office PowerPoint</Application>
  <PresentationFormat>Diavoorstelling (4:3)</PresentationFormat>
  <Paragraphs>223</Paragraphs>
  <Slides>29</Slides>
  <Notes>26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2</vt:i4>
      </vt:variant>
      <vt:variant>
        <vt:lpstr>Diatitels</vt:lpstr>
      </vt:variant>
      <vt:variant>
        <vt:i4>29</vt:i4>
      </vt:variant>
    </vt:vector>
  </HeadingPairs>
  <TitlesOfParts>
    <vt:vector size="38" baseType="lpstr">
      <vt:lpstr>ＭＳ Ｐゴシック</vt:lpstr>
      <vt:lpstr>Arial</vt:lpstr>
      <vt:lpstr>Calibri</vt:lpstr>
      <vt:lpstr>Courier New</vt:lpstr>
      <vt:lpstr>Times New Roman</vt:lpstr>
      <vt:lpstr>Verdana</vt:lpstr>
      <vt:lpstr>Wingdings</vt:lpstr>
      <vt:lpstr>Lege presentatie</vt:lpstr>
      <vt:lpstr>Kantoorthema</vt:lpstr>
      <vt:lpstr>PowerPoint-presentatie</vt:lpstr>
      <vt:lpstr>1. Twee werelden, één grensgebied</vt:lpstr>
      <vt:lpstr>1. Twee werelden, één grensgebied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§1.2 Werken in het grensgebied</vt:lpstr>
      <vt:lpstr>§1.2 Werken in het grensgebied</vt:lpstr>
      <vt:lpstr>§1.2 Werken in het grensgebied</vt:lpstr>
      <vt:lpstr>§1.2 Werken in het grensgebied</vt:lpstr>
      <vt:lpstr>§1.2 Werken in het grensgebied</vt:lpstr>
      <vt:lpstr>§1.2 Werken in het grensgebied</vt:lpstr>
      <vt:lpstr>§1.2 Werken in het grensgebied</vt:lpstr>
      <vt:lpstr>§1.2 Werken in het grensgebied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2018-02-20T13:51:30Z</dcterms:created>
  <dcterms:modified xsi:type="dcterms:W3CDTF">2018-10-16T10:51:30Z</dcterms:modified>
</cp:coreProperties>
</file>