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8"/>
  </p:notesMasterIdLst>
  <p:sldIdLst>
    <p:sldId id="256" r:id="rId2"/>
    <p:sldId id="319" r:id="rId3"/>
    <p:sldId id="268" r:id="rId4"/>
    <p:sldId id="320" r:id="rId5"/>
    <p:sldId id="316" r:id="rId6"/>
    <p:sldId id="325" r:id="rId7"/>
    <p:sldId id="330" r:id="rId8"/>
    <p:sldId id="326" r:id="rId9"/>
    <p:sldId id="327" r:id="rId10"/>
    <p:sldId id="328" r:id="rId11"/>
    <p:sldId id="329" r:id="rId12"/>
    <p:sldId id="331" r:id="rId13"/>
    <p:sldId id="332" r:id="rId14"/>
    <p:sldId id="334" r:id="rId15"/>
    <p:sldId id="335" r:id="rId16"/>
    <p:sldId id="336" r:id="rId17"/>
    <p:sldId id="337" r:id="rId18"/>
    <p:sldId id="338" r:id="rId19"/>
    <p:sldId id="339" r:id="rId20"/>
    <p:sldId id="340" r:id="rId21"/>
    <p:sldId id="333" r:id="rId22"/>
    <p:sldId id="342" r:id="rId23"/>
    <p:sldId id="343" r:id="rId24"/>
    <p:sldId id="344" r:id="rId25"/>
    <p:sldId id="345" r:id="rId26"/>
    <p:sldId id="346" r:id="rId27"/>
    <p:sldId id="347" r:id="rId28"/>
    <p:sldId id="348" r:id="rId29"/>
    <p:sldId id="349" r:id="rId30"/>
    <p:sldId id="350" r:id="rId31"/>
    <p:sldId id="351" r:id="rId32"/>
    <p:sldId id="352" r:id="rId33"/>
    <p:sldId id="341" r:id="rId34"/>
    <p:sldId id="353" r:id="rId35"/>
    <p:sldId id="354" r:id="rId36"/>
    <p:sldId id="355" r:id="rId37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eur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066" autoAdjust="0"/>
    <p:restoredTop sz="94633" autoAdjust="0"/>
  </p:normalViewPr>
  <p:slideViewPr>
    <p:cSldViewPr>
      <p:cViewPr varScale="1">
        <p:scale>
          <a:sx n="86" d="100"/>
          <a:sy n="86" d="100"/>
        </p:scale>
        <p:origin x="581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96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D00C8-0FAC-437B-9C52-F0E07C54B20D}" type="datetimeFigureOut">
              <a:rPr lang="nl-NL" smtClean="0"/>
              <a:t>2-3-2020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DBA5F-905E-4F1C-8876-4E8EA05D0A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1915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5469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75973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Bevolkingsgroepen in Brazilië, 1960 en 2010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6377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Bevolkingsgroepen in Brazilië, 1960 en 2010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6377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75717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Afbeelding: </a:t>
            </a:r>
            <a:r>
              <a:rPr lang="nl-NL" dirty="0" err="1"/>
              <a:t>Telenovelas</a:t>
            </a:r>
            <a:r>
              <a:rPr lang="nl-NL" dirty="0"/>
              <a:t> gaan vaak over rijke, moderne Brazilianen met goede banen en kleine gezinnen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9839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77625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Demografische transitie en migratiesaldo in Brazilië, 1900 - 2020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37922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Brazilië, bevolkingsdiagrammen, 2000 en 2015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38663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9674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9549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75973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75973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98393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Afbeeldingen: Aandeel economische sectoren in de werkgelegenheid / Aandeel economische sectoren in het bbp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98393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Bbp per inwoner, 1960 - 2015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08321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71718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Informele sector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23243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Regionale groeifactoren in Brazilië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43985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Regionale groeifactoren in Brazilië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35234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Fruitteelt in de streek bij </a:t>
            </a:r>
            <a:r>
              <a:rPr lang="nl-NL" dirty="0" err="1"/>
              <a:t>Petrolina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05065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7597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63778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Lorenzcurve Brazilië: inkomensongelijkheid in 1995, 2002 en 2012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98393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Sociale klassen in de </a:t>
            </a:r>
            <a:r>
              <a:rPr lang="nl-NL" dirty="0" err="1"/>
              <a:t>favela’s</a:t>
            </a:r>
            <a:r>
              <a:rPr lang="nl-NL" dirty="0"/>
              <a:t>, 2002 en 2011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88354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71718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23243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4398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Tanks nemen Rio de Janeiro over, 1964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7571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7571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9839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Inwoners van Porto Alegre krijgen zeggenschap over een deel van het gemeentebudget en mogen in vergaderingen bepalen waaraan dat geld in de stad besteed wordt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3866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Elementen van goed bestuur: </a:t>
            </a:r>
            <a:r>
              <a:rPr lang="nl-NL" dirty="0" err="1"/>
              <a:t>good</a:t>
            </a:r>
            <a:r>
              <a:rPr lang="nl-NL" dirty="0"/>
              <a:t> </a:t>
            </a:r>
            <a:r>
              <a:rPr lang="nl-NL" dirty="0" err="1"/>
              <a:t>governance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9120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9674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9654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4643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4291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9626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093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2-3-2020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8889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2-3-2020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3505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2-3-2020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5088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2-3-2020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6196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2-3-2020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5357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2-3-2020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7782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D60EE-7FC9-489C-9A72-8C3774490951}" type="datetimeFigureOut">
              <a:rPr lang="nl-NL" smtClean="0"/>
              <a:t>2-3-2020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331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576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De lange weg naar democratie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109629"/>
            <a:ext cx="4067944" cy="4842688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overheid maakt effectieve plannen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overheid heeft oog voor alle burgers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overheid is transparant (te controleren)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bevolking is betrokken bij bestuur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9C8FB2B-C505-4AE3-97AA-F353A58B365D}"/>
              </a:ext>
            </a:extLst>
          </p:cNvPr>
          <p:cNvSpPr txBox="1"/>
          <p:nvPr/>
        </p:nvSpPr>
        <p:spPr>
          <a:xfrm>
            <a:off x="251520" y="1048894"/>
            <a:ext cx="8892480" cy="1094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Verbeteringen gewenst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Kenmerken </a:t>
            </a:r>
            <a:r>
              <a:rPr lang="nl-NL" sz="24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good</a:t>
            </a:r>
            <a:r>
              <a:rPr lang="nl-NL" sz="2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l-NL" sz="24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governance</a:t>
            </a:r>
            <a:r>
              <a:rPr lang="nl-NL" sz="2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(goed bestuur):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0AF3499-ACD2-451A-A0FE-F9ED0C35CA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320" y="2219505"/>
            <a:ext cx="4488160" cy="443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42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De lange weg naar democratie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8820472" cy="5809106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Verbeteringen gewenst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Zwakten Brazilië wat betreft 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good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governance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weinig interesse </a:t>
            </a:r>
            <a:r>
              <a:rPr lang="nl-NL" sz="2400" dirty="0">
                <a:latin typeface="Calibri" panose="020F0502020204030204" pitchFamily="34" charset="0"/>
              </a:rPr>
              <a:t>bevolking in politiek (stemplicht, maar vaak niet betrokken)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te </a:t>
            </a:r>
            <a:r>
              <a:rPr lang="nl-NL" sz="2400" b="1" dirty="0">
                <a:latin typeface="Calibri" panose="020F0502020204030204" pitchFamily="34" charset="0"/>
              </a:rPr>
              <a:t>weinig geld/mankracht </a:t>
            </a:r>
            <a:r>
              <a:rPr lang="nl-NL" sz="2400" dirty="0">
                <a:latin typeface="Calibri" panose="020F0502020204030204" pitchFamily="34" charset="0"/>
              </a:rPr>
              <a:t>voor uitvoering plannen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veel </a:t>
            </a:r>
            <a:r>
              <a:rPr lang="nl-NL" sz="2400" b="1" dirty="0">
                <a:latin typeface="Calibri" panose="020F0502020204030204" pitchFamily="34" charset="0"/>
              </a:rPr>
              <a:t>corruptie</a:t>
            </a:r>
            <a:r>
              <a:rPr lang="nl-NL" sz="2400" dirty="0">
                <a:latin typeface="Calibri" panose="020F0502020204030204" pitchFamily="34" charset="0"/>
              </a:rPr>
              <a:t> in politiek: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Braziliaanse politici onbetrouwbaar door corruptieverdenkingen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corruptie vaak niet bestraft (dit lijkt normaal geworden te zijn)</a:t>
            </a:r>
          </a:p>
        </p:txBody>
      </p:sp>
    </p:spTree>
    <p:extLst>
      <p:ext uri="{BB962C8B-B14F-4D97-AF65-F5344CB8AC3E}">
        <p14:creationId xmlns:p14="http://schemas.microsoft.com/office/powerpoint/2010/main" val="74184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§3.2 Bevolking, cultuur en demografie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Welke bevolkingsgroepen wonen in Brazilië?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Hoe spelen raciale verschillen een rol in het dagelijkse leven in Brazilië?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Wat zijn de oorzaken en de gevolgen van de veranderende leeftijdsopbouw van de Braziliaanse bevolking?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Welke regionale verschillen zijn er in de bevolkingsgroei?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AA2B00C-8152-412F-9213-8FCB4CC91A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8276" y="4365104"/>
            <a:ext cx="9540552" cy="246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0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§3.2 Bevolking, cultuur en demografie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2512885"/>
            <a:ext cx="4572001" cy="4473356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inheemse bevolking </a:t>
            </a:r>
            <a:r>
              <a:rPr lang="nl-NL" sz="2400" dirty="0">
                <a:latin typeface="Calibri" panose="020F0502020204030204" pitchFamily="34" charset="0"/>
              </a:rPr>
              <a:t>(</a:t>
            </a:r>
            <a:r>
              <a:rPr lang="nl-NL" sz="2400" dirty="0" err="1">
                <a:latin typeface="Calibri" panose="020F0502020204030204" pitchFamily="34" charset="0"/>
              </a:rPr>
              <a:t>indígenas</a:t>
            </a:r>
            <a:r>
              <a:rPr lang="nl-NL" sz="2400" dirty="0">
                <a:latin typeface="Calibri" panose="020F0502020204030204" pitchFamily="34" charset="0"/>
              </a:rPr>
              <a:t>): aantal </a:t>
            </a:r>
            <a:r>
              <a:rPr lang="nl-NL" sz="2400" dirty="0" err="1">
                <a:latin typeface="Calibri" panose="020F0502020204030204" pitchFamily="34" charset="0"/>
              </a:rPr>
              <a:t>indigenas</a:t>
            </a:r>
            <a:r>
              <a:rPr lang="nl-NL" sz="2400" dirty="0">
                <a:latin typeface="Calibri" panose="020F0502020204030204" pitchFamily="34" charset="0"/>
              </a:rPr>
              <a:t> daalde vanaf koloniale periode van 10 naar 1 miljoen in middenwesten en noorden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zwarten </a:t>
            </a:r>
            <a:r>
              <a:rPr lang="nl-NL" sz="2400" dirty="0">
                <a:latin typeface="Calibri" panose="020F0502020204030204" pitchFamily="34" charset="0"/>
              </a:rPr>
              <a:t>(</a:t>
            </a:r>
            <a:r>
              <a:rPr lang="nl-NL" sz="2400" dirty="0" err="1">
                <a:latin typeface="Calibri" panose="020F0502020204030204" pitchFamily="34" charset="0"/>
              </a:rPr>
              <a:t>pretos</a:t>
            </a:r>
            <a:r>
              <a:rPr lang="nl-NL" sz="2400" dirty="0">
                <a:latin typeface="Calibri" panose="020F0502020204030204" pitchFamily="34" charset="0"/>
              </a:rPr>
              <a:t>): afstammelingen van vroegere slaven. Aantal zwarten steeg naar 15 miljoen vooral in noordoosten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0BFDBD7-CB6E-4225-B01A-6BA82A21CF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760930"/>
            <a:ext cx="4233466" cy="283642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6FF36B93-902C-4BE8-B461-5606143C62F6}"/>
              </a:ext>
            </a:extLst>
          </p:cNvPr>
          <p:cNvSpPr txBox="1"/>
          <p:nvPr/>
        </p:nvSpPr>
        <p:spPr>
          <a:xfrm>
            <a:off x="251520" y="1048894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Etnische groepen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Veel bevolkingsgroepen met eigen </a:t>
            </a:r>
            <a:r>
              <a:rPr lang="nl-NL" sz="2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etniciteit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. 55% van Brazilianen valt onder volgende etnische groepen:</a:t>
            </a:r>
          </a:p>
        </p:txBody>
      </p:sp>
    </p:spTree>
    <p:extLst>
      <p:ext uri="{BB962C8B-B14F-4D97-AF65-F5344CB8AC3E}">
        <p14:creationId xmlns:p14="http://schemas.microsoft.com/office/powerpoint/2010/main" val="1039664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§3.2 Bevolking, cultuur en demografie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737341"/>
            <a:ext cx="4644009" cy="5285886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blanken</a:t>
            </a:r>
            <a:r>
              <a:rPr lang="nl-NL" sz="2400" dirty="0">
                <a:latin typeface="Calibri" panose="020F0502020204030204" pitchFamily="34" charset="0"/>
              </a:rPr>
              <a:t> (</a:t>
            </a:r>
            <a:r>
              <a:rPr lang="nl-NL" sz="2400" dirty="0" err="1">
                <a:latin typeface="Calibri" panose="020F0502020204030204" pitchFamily="34" charset="0"/>
              </a:rPr>
              <a:t>brancos</a:t>
            </a:r>
            <a:r>
              <a:rPr lang="nl-NL" sz="2400" dirty="0">
                <a:latin typeface="Calibri" panose="020F0502020204030204" pitchFamily="34" charset="0"/>
              </a:rPr>
              <a:t>): de 90 miljoen </a:t>
            </a:r>
            <a:r>
              <a:rPr lang="nl-NL" sz="2400" dirty="0" err="1">
                <a:latin typeface="Calibri" panose="020F0502020204030204" pitchFamily="34" charset="0"/>
              </a:rPr>
              <a:t>brancos</a:t>
            </a:r>
            <a:r>
              <a:rPr lang="nl-NL" sz="2400" dirty="0">
                <a:latin typeface="Calibri" panose="020F0502020204030204" pitchFamily="34" charset="0"/>
              </a:rPr>
              <a:t> zijn afstammelingen van Europeanen. Ze wonen vooral in zuiden en zuidoosten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Aziaten</a:t>
            </a:r>
            <a:r>
              <a:rPr lang="nl-NL" sz="2400" dirty="0">
                <a:latin typeface="Calibri" panose="020F0502020204030204" pitchFamily="34" charset="0"/>
              </a:rPr>
              <a:t> (</a:t>
            </a:r>
            <a:r>
              <a:rPr lang="nl-NL" sz="2400" dirty="0" err="1">
                <a:latin typeface="Calibri" panose="020F0502020204030204" pitchFamily="34" charset="0"/>
              </a:rPr>
              <a:t>amarelos</a:t>
            </a:r>
            <a:r>
              <a:rPr lang="nl-NL" sz="2400" dirty="0">
                <a:latin typeface="Calibri" panose="020F0502020204030204" pitchFamily="34" charset="0"/>
              </a:rPr>
              <a:t>): de 2 miljoen Aziaten wonen vooral in zuidoosten. Oorspronkelijk vooral afkomstig uit Japan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FF36B93-902C-4BE8-B461-5606143C62F6}"/>
              </a:ext>
            </a:extLst>
          </p:cNvPr>
          <p:cNvSpPr txBox="1"/>
          <p:nvPr/>
        </p:nvSpPr>
        <p:spPr>
          <a:xfrm>
            <a:off x="251520" y="1048894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Etnische groepen</a:t>
            </a:r>
            <a:endParaRPr lang="nl-NL" sz="2800" kern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16D482C-5C17-4ADA-907D-74248CFAD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3762000"/>
            <a:ext cx="4233466" cy="283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277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§3.2 Bevolking, cultuur en demografie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2828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 err="1">
                <a:latin typeface="Calibri" panose="020F0502020204030204" pitchFamily="34" charset="0"/>
              </a:rPr>
              <a:t>Mestizering</a:t>
            </a:r>
            <a:endParaRPr lang="nl-NL" sz="2800" b="1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40% Brazilianen heeft voorouders uit verschillende etnische groepen. Ze hebben een eigen etniciteit.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proces van vermenging heet 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mestizering</a:t>
            </a: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in koloniale periode, na afschaffing van slavernij moedigde overheid gemengde huwelijken aan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Brazilianen met voorouders van verschillende etnische groepen heten </a:t>
            </a:r>
            <a:r>
              <a:rPr lang="nl-NL" sz="2400" b="1" dirty="0" err="1">
                <a:latin typeface="Calibri" panose="020F0502020204030204" pitchFamily="34" charset="0"/>
              </a:rPr>
              <a:t>pardos</a:t>
            </a:r>
            <a:r>
              <a:rPr lang="nl-NL" sz="2400" dirty="0">
                <a:latin typeface="Calibri" panose="020F0502020204030204" pitchFamily="34" charset="0"/>
              </a:rPr>
              <a:t>, bruinen of mulatten: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80 miljoen vooral in noorden en midden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Afro-Brazilianen zijn zwarten en deel </a:t>
            </a:r>
            <a:r>
              <a:rPr lang="nl-NL" sz="2400" dirty="0" err="1">
                <a:latin typeface="Calibri" panose="020F0502020204030204" pitchFamily="34" charset="0"/>
              </a:rPr>
              <a:t>pardos</a:t>
            </a:r>
            <a:r>
              <a:rPr lang="nl-NL" sz="2400" dirty="0">
                <a:latin typeface="Calibri" panose="020F0502020204030204" pitchFamily="34" charset="0"/>
              </a:rPr>
              <a:t> van Afrikaanse afkomst</a:t>
            </a:r>
          </a:p>
        </p:txBody>
      </p:sp>
    </p:spTree>
    <p:extLst>
      <p:ext uri="{BB962C8B-B14F-4D97-AF65-F5344CB8AC3E}">
        <p14:creationId xmlns:p14="http://schemas.microsoft.com/office/powerpoint/2010/main" val="918580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§3.2 Bevolking, cultuur en demografie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Raciale verschillen in het dagelijkse leven</a:t>
            </a:r>
          </a:p>
          <a:p>
            <a:pPr lvl="0"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Brazilië ziet zichzelf graag als 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raciale democratie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, maar in werkelijkheid wel discriminatie en vooroordelen: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Afro-Brazilianen vaak anders behandeld dan blanken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Afro-Brazilianen vaak lager inkomen dan blanken, door laaggeschoold en laagbetaald werk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Afro-Brazilianen zijn minder goed opgeleid dan blanken, want vaak naar minder goede scholen → kleinere kans op vervolgopleiding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in dure woonwijken vaak blanken, in </a:t>
            </a:r>
            <a:r>
              <a:rPr lang="nl-NL" sz="2400" dirty="0" err="1">
                <a:latin typeface="Calibri" panose="020F0502020204030204" pitchFamily="34" charset="0"/>
              </a:rPr>
              <a:t>favela’s</a:t>
            </a:r>
            <a:r>
              <a:rPr lang="nl-NL" sz="2400" dirty="0">
                <a:latin typeface="Calibri" panose="020F0502020204030204" pitchFamily="34" charset="0"/>
              </a:rPr>
              <a:t> veel Afro-Brazilianen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Afro-Brazilianen zijn in politiek en op tv minder zichtbaar</a:t>
            </a: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8927A8F-6A4B-47EB-A059-10B3DB4BAC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8520" y="5517232"/>
            <a:ext cx="9540552" cy="301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797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§3.2 Bevolking, cultuur en demografie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Stappen in de goede richting</a:t>
            </a:r>
          </a:p>
          <a:p>
            <a:pPr lvl="0"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Discriminatie wordt meer onderkend</a:t>
            </a:r>
            <a:r>
              <a:rPr lang="nl-NL" sz="2400" dirty="0">
                <a:latin typeface="Calibri" panose="020F0502020204030204" pitchFamily="34" charset="0"/>
              </a:rPr>
              <a:t> → veranderingen maatschappij.</a:t>
            </a: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40% plekken op universiteiten voor Afro-Braziliaanse of arme studenten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door economische groei zijn Afro-Brazilianen rijker geworden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in politiek en op tv meer Afro-Brazilianen</a:t>
            </a:r>
          </a:p>
        </p:txBody>
      </p:sp>
    </p:spTree>
    <p:extLst>
      <p:ext uri="{BB962C8B-B14F-4D97-AF65-F5344CB8AC3E}">
        <p14:creationId xmlns:p14="http://schemas.microsoft.com/office/powerpoint/2010/main" val="257153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§3.2 Bevolking, cultuur en demografie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1289" y="2512885"/>
            <a:ext cx="4716016" cy="4345115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daling sterftecijfer door betere gezondheidszorg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jonge bevolking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groei neemt iets af door daling geboortecijfer. Oorzaken: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meer Braziliaanse vrouwen opleiding en werk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beschikbaarheid anticonceptie → gezinsplanning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minder armoede</a:t>
            </a:r>
          </a:p>
          <a:p>
            <a:pPr>
              <a:buFont typeface="Calibri" panose="020F0502020204030204" pitchFamily="34" charset="0"/>
              <a:buChar char="‒"/>
            </a:pP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1572EE7-E23E-4EA8-B012-AC6DF6222E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866474"/>
            <a:ext cx="3912096" cy="382016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E31C9485-88AF-464A-8337-914CAF5B3721}"/>
              </a:ext>
            </a:extLst>
          </p:cNvPr>
          <p:cNvSpPr txBox="1"/>
          <p:nvPr/>
        </p:nvSpPr>
        <p:spPr>
          <a:xfrm>
            <a:off x="251520" y="1048894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Steeds meer Brazilianen?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Bevolking groeit snel (2000: 176 miljoen, 2015: 209 miljoen) door: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  natuurlijke bevolkingsgroei</a:t>
            </a:r>
            <a:r>
              <a:rPr lang="nl-NL" sz="2400" dirty="0">
                <a:latin typeface="Calibri" panose="020F0502020204030204" pitchFamily="34" charset="0"/>
              </a:rPr>
              <a:t>, want:</a:t>
            </a:r>
            <a:endParaRPr lang="nl-NL" sz="2400" kern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32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§3.2 Bevolking, cultuur en demografie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143553"/>
            <a:ext cx="9144000" cy="4842688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productieve middengroep (15-65 jaar) is erg groot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jongerengroep (0 t/m 15 jaar) en ouderengroep (65-plus) zijn samen kleiner dan middengroep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jongerengroep wordt kleiner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98DFCC4-4D04-4F49-96A8-18DCF12409F4}"/>
              </a:ext>
            </a:extLst>
          </p:cNvPr>
          <p:cNvSpPr txBox="1"/>
          <p:nvPr/>
        </p:nvSpPr>
        <p:spPr>
          <a:xfrm>
            <a:off x="251520" y="1048894"/>
            <a:ext cx="8892480" cy="1094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Leeftijdsopbouw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In de bevolkingsdiagrammen zie je het volgende: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F286A82-B6A8-4722-BCC7-8083B17437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806" y="3861017"/>
            <a:ext cx="4884458" cy="297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49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Bevolkingskenmerken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C2CFEA1-5A6E-43F5-83F7-700C1F2A40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59" y="1045198"/>
            <a:ext cx="9724517" cy="647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81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§3.2 Bevolking, cultuur en demografie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8100392" cy="5809106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Leeftijdsopbouw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demografische druk </a:t>
            </a:r>
            <a:r>
              <a:rPr lang="nl-NL" sz="2400" dirty="0">
                <a:latin typeface="Calibri" panose="020F0502020204030204" pitchFamily="34" charset="0"/>
              </a:rPr>
              <a:t>= verhouding tussen productieve en niet-productieve leeftijdsgroepen in bevolking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demografische druk in Brazilië laag = er zijn veel (potentieel) werkenden die kunnen zorgen voor jongeren en ouderen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gevolgen grote productieve leeftijdsgroep: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voordelen: veel belastinginkomsten en aantrekkelijk voor bedrijven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nadeel: er moet wel genoeg werk zijn</a:t>
            </a:r>
          </a:p>
        </p:txBody>
      </p:sp>
    </p:spTree>
    <p:extLst>
      <p:ext uri="{BB962C8B-B14F-4D97-AF65-F5344CB8AC3E}">
        <p14:creationId xmlns:p14="http://schemas.microsoft.com/office/powerpoint/2010/main" val="32701596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§3.2 Bevolking, cultuur en demografie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Vergrijzing</a:t>
            </a:r>
          </a:p>
          <a:p>
            <a:pPr lvl="0"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Op lange termijn toename 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demografische druk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door vergrijzing. Vergrijzing vooral snel als: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grote productieve leeftijdsgroep ouder wordt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geboortecijfer laag blijft</a:t>
            </a:r>
          </a:p>
        </p:txBody>
      </p:sp>
    </p:spTree>
    <p:extLst>
      <p:ext uri="{BB962C8B-B14F-4D97-AF65-F5344CB8AC3E}">
        <p14:creationId xmlns:p14="http://schemas.microsoft.com/office/powerpoint/2010/main" val="4247828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§3.3 Economische groei in Brazilië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Welke economische veranderingen maakte(n) (gebieden binnen) Brazilië de afgelopen decennia door?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737F5A1-ACB8-47F5-B078-6E5209C478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5650" y="2636912"/>
            <a:ext cx="9415300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40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§3.3 Economische groei in Brazilië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Ontwikkeling in de werkgelegenheid</a:t>
            </a:r>
          </a:p>
          <a:p>
            <a:pPr lvl="0"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Brazilië had lang exporteconomie van primaire producten.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vanaf 1970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landbouw minder belangrijk voor werk en 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bruto binnenland product (bbp)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industrie juist belangrijker voor werk en bbp vanwege beleid van importsubstitutie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na 1985 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(einde dictatuur):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meer vrijhandel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(wereldwijde) toename vraag naar grondstoffen en landbouwgrond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groei dienstverlening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5385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§3.3 Economische groei in Brazilië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Ontwikkeling in de werkgelegenheid</a:t>
            </a:r>
          </a:p>
          <a:p>
            <a:pPr>
              <a:buFont typeface="Arial" panose="020B060402020202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De tabellen laten zien hoe belangrijk de economische sectoren zijn voor werkgelegenheid en de groei van het bbp.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32357F8-F47D-4133-9446-2547E17E2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599" y="2492896"/>
            <a:ext cx="5248802" cy="419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917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§3.3 Economische groei in Brazilië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8256" y="2420888"/>
            <a:ext cx="4067944" cy="4680520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minder armoede, dus meer koopkracht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beschikbaarheid veel stedelijke arbeidskrachten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afname eenzijdigheid economie door meer hoogwaardige industrie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vanaf 2011 ongunstige trend: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daling grondstofprijzen en dus dalen inkomsten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FE25393-1438-4114-B35A-7CB68ADDCA44}"/>
              </a:ext>
            </a:extLst>
          </p:cNvPr>
          <p:cNvSpPr txBox="1"/>
          <p:nvPr/>
        </p:nvSpPr>
        <p:spPr>
          <a:xfrm>
            <a:off x="251520" y="1048894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Brazilië klaar voor een nieuwe wereld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Bbp per inwoner 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sinds 2000 flink gestegen. Braziliaanse economie profiteert van: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0108550-3805-4181-B3DE-4930F8FF17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996952"/>
            <a:ext cx="4735536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18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§3.3 Economische groei in Brazilië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Tegenstellingen</a:t>
            </a:r>
          </a:p>
          <a:p>
            <a:pPr lvl="0"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Tegenstelling tussen: </a:t>
            </a:r>
          </a:p>
          <a:p>
            <a:pPr marL="0" lvl="0" indent="0" algn="ctr">
              <a:buNone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     moderne grote gemechaniseerde en 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exportgerichte landbouwbedrijven</a:t>
            </a:r>
          </a:p>
          <a:p>
            <a:pPr marL="0" lvl="0" indent="0" algn="ctr">
              <a:buNone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↔</a:t>
            </a:r>
          </a:p>
          <a:p>
            <a:pPr marL="0" lvl="0" indent="0" algn="ctr">
              <a:buNone/>
              <a:tabLst>
                <a:tab pos="354013" algn="l"/>
              </a:tabLst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kleine boerenbedrijfjes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gericht op nationale markt</a:t>
            </a:r>
          </a:p>
          <a:p>
            <a:pPr marL="0" lvl="0" indent="0" algn="ctr">
              <a:buNone/>
              <a:tabLst>
                <a:tab pos="354013" algn="l"/>
              </a:tabLst>
            </a:pP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meeste arme boeren op talrijke kleine bedrijfjes</a:t>
            </a:r>
          </a:p>
        </p:txBody>
      </p:sp>
    </p:spTree>
    <p:extLst>
      <p:ext uri="{BB962C8B-B14F-4D97-AF65-F5344CB8AC3E}">
        <p14:creationId xmlns:p14="http://schemas.microsoft.com/office/powerpoint/2010/main" val="1123356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§3.3 Economische groei in Brazilië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De informele economie</a:t>
            </a:r>
          </a:p>
          <a:p>
            <a:pPr lvl="0"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Veel mensen werken in informele sector, waarin sprake is van veel onzekerheid, onregelmatig inkomen en veel onveiligheid.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informele sector omvat geschoold en ongeschoold werk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inkomsten uit informele sector voor veel mensen belangrijk, maar overheid mist belastinginkomsten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03C445B-2097-479A-AF09-56C9E07B96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655" y="3861048"/>
            <a:ext cx="5184690" cy="330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8135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§3.3 Economische groei in Brazilië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Grote belangstelling voor de kernregio</a:t>
            </a:r>
          </a:p>
          <a:p>
            <a:pPr lvl="0"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Kernregio São Paulo - Rio de Janeiro - Belo Horizonte heeft veel hoogwaardige industrie en diensten.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E42ECEA-159E-45A8-9AA8-741B85D2B4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564904"/>
            <a:ext cx="4320480" cy="417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80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§3.3 Economische groei in Brazilië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652342"/>
            <a:ext cx="4283968" cy="5305050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gunstige vestigingsfactoren: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goede infrastructuur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sterke concentratie banken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grote diverse arbeidsmarkt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goede afzetmogelijkheden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stedelijk netwerk goed ontwikkeld</a:t>
            </a:r>
          </a:p>
          <a:p>
            <a:pPr marL="0" indent="0">
              <a:buNone/>
              <a:defRPr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Probleem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gevolgen van economische crisis in kernregio het grootst</a:t>
            </a:r>
          </a:p>
          <a:p>
            <a:pPr marL="0" indent="0">
              <a:buNone/>
              <a:defRPr/>
            </a:pP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5DA9057-289D-40E5-83F6-33337761B1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36" y="2348880"/>
            <a:ext cx="4464496" cy="4314936"/>
          </a:xfrm>
          <a:prstGeom prst="rect">
            <a:avLst/>
          </a:prstGeom>
        </p:spPr>
      </p:pic>
      <p:sp>
        <p:nvSpPr>
          <p:cNvPr id="5" name="Tijdelijke aanduiding voor inhoud 1">
            <a:extLst>
              <a:ext uri="{FF2B5EF4-FFF2-40B4-BE49-F238E27FC236}">
                <a16:creationId xmlns:a16="http://schemas.microsoft.com/office/drawing/2014/main" id="{5D5BB34A-A50A-4036-BCDE-5F286EE65977}"/>
              </a:ext>
            </a:extLst>
          </p:cNvPr>
          <p:cNvSpPr txBox="1">
            <a:spLocks/>
          </p:cNvSpPr>
          <p:nvPr/>
        </p:nvSpPr>
        <p:spPr bwMode="auto">
          <a:xfrm>
            <a:off x="0" y="1048894"/>
            <a:ext cx="837016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0" tIns="46800" rIns="91440" bIns="468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Grote belangstelling voor de kernregio</a:t>
            </a:r>
          </a:p>
        </p:txBody>
      </p:sp>
    </p:spTree>
    <p:extLst>
      <p:ext uri="{BB962C8B-B14F-4D97-AF65-F5344CB8AC3E}">
        <p14:creationId xmlns:p14="http://schemas.microsoft.com/office/powerpoint/2010/main" val="2401151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Bevolkingskenmerken</a:t>
            </a: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Hoofdvraag</a:t>
            </a:r>
          </a:p>
          <a:p>
            <a:pPr marL="0" indent="0">
              <a:buNone/>
              <a:defRPr/>
            </a:pPr>
            <a:r>
              <a:rPr lang="nl-NL" sz="2400" dirty="0">
                <a:latin typeface="Calibri" panose="020F0502020204030204" pitchFamily="34" charset="0"/>
              </a:rPr>
              <a:t>Wat zijn de politieke, sociaal-culturele, demografische en economische kenmerken van de Braziliaanse bevolking en hoe beïnvloeden die elkaar?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D53681A-895B-461C-AFF5-6EEC82F8C5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8276" y="3068960"/>
            <a:ext cx="9540552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191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§3.3 Economische groei in Brazilië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564905"/>
            <a:ext cx="6372200" cy="4842688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Noord-Brazilië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: sterke groei land- en mijnbouw door buitenlandse vraag → productie en export, verbetering infrastructuur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Noordoost-Brazilië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: laagste bbp per inwoner, bij 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Petrolina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nieuwe investeringen = moderne irrigatielandbouw (export)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Zuidoost-Brazilië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: traditionele voedsellandbouw, maar ook exportgerichte bedrijven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DBA011D-B453-46DB-8053-95367EAB02E6}"/>
              </a:ext>
            </a:extLst>
          </p:cNvPr>
          <p:cNvSpPr txBox="1"/>
          <p:nvPr/>
        </p:nvSpPr>
        <p:spPr>
          <a:xfrm>
            <a:off x="251520" y="1048894"/>
            <a:ext cx="8892480" cy="1981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Regionale groeiverschillen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Buiten kernregio ontwikkelen overige regio’s zich verschillend.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Centraal-Brazilië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forse groei door agrarische 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mno’s</a:t>
            </a: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endParaRPr lang="nl-NL" sz="2400" kern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300B27E-68D0-419C-9E8A-DE72B5743B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5170" y="2754001"/>
            <a:ext cx="2592288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174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§3.4 Ontwikkelingspeil in de lift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Hoe is het ontwikkelingspeil van Brazilië in de laatste twintig jaar veranderd?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Welke gevolgen heeft de verandering van het ontwikkelingspeil voor de inkomensongelijkheid van de Brazilianen?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5A54A3F-6200-4F37-941B-062CC76663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2536" y="3501008"/>
            <a:ext cx="9612560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144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§3.4 Ontwikkelingspeil in de lift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564904"/>
            <a:ext cx="4770713" cy="4293096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grafische weergave Gini-index in 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Lorenzcurve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conclusie voor Brazilië: inkomensongelijkheid neemt af, maar is nog relatief groot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armoede vooral bij zwarte bevolking en inheemse bevolking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FF25078-C1D5-424E-A4BD-26B52426B1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13" y="2780928"/>
            <a:ext cx="4215066" cy="3901044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50A3609-8037-41C0-882A-FB42B6625924}"/>
              </a:ext>
            </a:extLst>
          </p:cNvPr>
          <p:cNvSpPr txBox="1"/>
          <p:nvPr/>
        </p:nvSpPr>
        <p:spPr>
          <a:xfrm>
            <a:off x="251520" y="1048894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Sociale ongelijkheid in Brazilië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Sociale ongelijkheid in Brazilië is groot. Meten met de </a:t>
            </a:r>
            <a:r>
              <a:rPr lang="nl-NL" sz="2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Gini-index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 (waarde tussen 0 en 1: hoe hoger getal, hoe groter ongelijkheid).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161090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§3.4 Ontwikkelingspeil in de lift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512885"/>
            <a:ext cx="4139951" cy="4478044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meer inkomen, gecombineerd met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(verplichte) scholing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vaccinatie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resultaten 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Bolsa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Família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toename sociale mobiliteit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stimulering economie door grotere koopkracht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afname sociale ongelijkheid 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50A3609-8037-41C0-882A-FB42B6625924}"/>
              </a:ext>
            </a:extLst>
          </p:cNvPr>
          <p:cNvSpPr txBox="1"/>
          <p:nvPr/>
        </p:nvSpPr>
        <p:spPr>
          <a:xfrm>
            <a:off x="251520" y="1048894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Bolsa</a:t>
            </a: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l-NL" sz="28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Família</a:t>
            </a: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 en sociale mobiliteit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Begin 21</a:t>
            </a:r>
            <a:r>
              <a:rPr lang="nl-NL" sz="2400" kern="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e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 eeuw verbetering positie armere Brazilianen met </a:t>
            </a:r>
            <a:r>
              <a:rPr lang="nl-NL" sz="24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Bolsa</a:t>
            </a:r>
            <a:r>
              <a:rPr lang="nl-NL" sz="2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l-NL" sz="24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Família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. Kenmerken programma: </a:t>
            </a:r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1A7C2D4-8888-4C57-9330-C74E354340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780928"/>
            <a:ext cx="4608512" cy="273515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D8D2BA02-B629-438B-A70B-7DBA35BD1113}"/>
              </a:ext>
            </a:extLst>
          </p:cNvPr>
          <p:cNvSpPr txBox="1"/>
          <p:nvPr/>
        </p:nvSpPr>
        <p:spPr>
          <a:xfrm>
            <a:off x="4211960" y="6248345"/>
            <a:ext cx="468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Sociale klassen in de </a:t>
            </a:r>
            <a:r>
              <a:rPr lang="nl-NL" sz="1200" dirty="0" err="1"/>
              <a:t>favela’s</a:t>
            </a:r>
            <a:r>
              <a:rPr lang="nl-NL" sz="1200" dirty="0"/>
              <a:t>, 2002 en 2011</a:t>
            </a:r>
          </a:p>
        </p:txBody>
      </p:sp>
    </p:spTree>
    <p:extLst>
      <p:ext uri="{BB962C8B-B14F-4D97-AF65-F5344CB8AC3E}">
        <p14:creationId xmlns:p14="http://schemas.microsoft.com/office/powerpoint/2010/main" val="1634480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§3.4 Ontwikkelingspeil in de lift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8244408" cy="5809106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Arme boeren</a:t>
            </a:r>
          </a:p>
          <a:p>
            <a:pPr lvl="0"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Begin 21</a:t>
            </a:r>
            <a:r>
              <a:rPr lang="nl-NL" sz="24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e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eeuw ook aanpak grootgrondbezit en landroof door landhervormingen om positie kleine boeren te verbeteren. Maar 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landhervormingen minder succesvol 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vanwege: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corruptie en machtsmisbruik door grootgrondbezitters</a:t>
            </a:r>
          </a:p>
        </p:txBody>
      </p:sp>
    </p:spTree>
    <p:extLst>
      <p:ext uri="{BB962C8B-B14F-4D97-AF65-F5344CB8AC3E}">
        <p14:creationId xmlns:p14="http://schemas.microsoft.com/office/powerpoint/2010/main" val="5768633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§3.4 Ontwikkelingspeil in de lift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Millenniumdoelen</a:t>
            </a:r>
          </a:p>
          <a:p>
            <a:pPr lvl="0"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2015 stelt VN vast dat levensomstandigheden van armste Brazilianen zijn verbeterd.</a:t>
            </a:r>
          </a:p>
          <a:p>
            <a:pPr marL="0" lvl="0" indent="0">
              <a:buNone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    Conclusie: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veel millenniumdoelen gehaald</a:t>
            </a:r>
          </a:p>
        </p:txBody>
      </p:sp>
    </p:spTree>
    <p:extLst>
      <p:ext uri="{BB962C8B-B14F-4D97-AF65-F5344CB8AC3E}">
        <p14:creationId xmlns:p14="http://schemas.microsoft.com/office/powerpoint/2010/main" val="35546740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§3.4 Ontwikkelingspeil in de lift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Toekomst</a:t>
            </a:r>
          </a:p>
          <a:p>
            <a:pPr lvl="0"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Twee vragen kun je stellen voor de toekomst:</a:t>
            </a:r>
          </a:p>
          <a:p>
            <a:pPr marL="0" lvl="0" indent="0">
              <a:buNone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     1.  Was de vooruitgang geluk door het aantrekken van de </a:t>
            </a:r>
          </a:p>
          <a:p>
            <a:pPr marL="0" lvl="0" indent="0">
              <a:buNone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           economie in het begin van de 21</a:t>
            </a:r>
            <a:r>
              <a:rPr lang="nl-NL" sz="24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e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eeuw?</a:t>
            </a:r>
          </a:p>
          <a:p>
            <a:pPr marL="0" lvl="0" indent="0">
              <a:buNone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     2.  Blijft de ongelijkheid afnemen of is Brazilië het land van </a:t>
            </a:r>
          </a:p>
          <a:p>
            <a:pPr marL="0" lvl="0" indent="0">
              <a:buNone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           de toekomst en zal het dat altijd blijven?</a:t>
            </a:r>
          </a:p>
        </p:txBody>
      </p:sp>
    </p:spTree>
    <p:extLst>
      <p:ext uri="{BB962C8B-B14F-4D97-AF65-F5344CB8AC3E}">
        <p14:creationId xmlns:p14="http://schemas.microsoft.com/office/powerpoint/2010/main" val="1946028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De lange weg naar democratie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Welke politieke veranderingen heeft Brazilië doorgemaakt sinds de kolonisatie?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Met welke politieke problemen kampt Brazilië?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6023170-52C4-4163-9213-4A7CE6BA66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4186" y="3140968"/>
            <a:ext cx="9352372" cy="564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26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De lange weg naar democratie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Een stukje geschiedenis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Vanaf </a:t>
            </a:r>
            <a:r>
              <a:rPr lang="nl-NL" sz="2400" b="1" dirty="0">
                <a:latin typeface="Calibri" panose="020F0502020204030204" pitchFamily="34" charset="0"/>
              </a:rPr>
              <a:t>1500</a:t>
            </a:r>
            <a:r>
              <a:rPr lang="nl-NL" sz="2400" dirty="0">
                <a:latin typeface="Calibri" panose="020F0502020204030204" pitchFamily="34" charset="0"/>
              </a:rPr>
              <a:t> Brazilië ontdekt. Groot land → bestuur niet eenvoudig.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1500-1822</a:t>
            </a:r>
            <a:r>
              <a:rPr lang="nl-NL" sz="2400" dirty="0">
                <a:latin typeface="Calibri" panose="020F0502020204030204" pitchFamily="34" charset="0"/>
              </a:rPr>
              <a:t> Brazilië was </a:t>
            </a:r>
            <a:r>
              <a:rPr lang="nl-NL" sz="2400" b="1" dirty="0">
                <a:latin typeface="Calibri" panose="020F0502020204030204" pitchFamily="34" charset="0"/>
              </a:rPr>
              <a:t>kolonie</a:t>
            </a:r>
            <a:r>
              <a:rPr lang="nl-NL" sz="2400" dirty="0">
                <a:latin typeface="Calibri" panose="020F0502020204030204" pitchFamily="34" charset="0"/>
              </a:rPr>
              <a:t> Portugal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grond verdeeld onder belangrijke/bevoorrechte kolonisten → </a:t>
            </a:r>
            <a:r>
              <a:rPr lang="nl-NL" sz="2400" b="1" dirty="0">
                <a:latin typeface="Calibri" panose="020F0502020204030204" pitchFamily="34" charset="0"/>
              </a:rPr>
              <a:t>grootgrondbezitters</a:t>
            </a:r>
            <a:r>
              <a:rPr lang="nl-NL" sz="2400" dirty="0">
                <a:latin typeface="Calibri" panose="020F0502020204030204" pitchFamily="34" charset="0"/>
              </a:rPr>
              <a:t>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opdeling in deelstaten met gouverneur en parlement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veel grootgrondbezitters in parlement → veel macht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1822-1888</a:t>
            </a:r>
            <a:r>
              <a:rPr lang="nl-NL" sz="2400" dirty="0">
                <a:latin typeface="Calibri" panose="020F0502020204030204" pitchFamily="34" charset="0"/>
              </a:rPr>
              <a:t> Brazilië was koninkrijk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1822 onafhankelijk en koning met parlement aan macht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weinig mensen stemrecht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1888-1964</a:t>
            </a:r>
            <a:r>
              <a:rPr lang="nl-NL" sz="2400" dirty="0">
                <a:latin typeface="Calibri" panose="020F0502020204030204" pitchFamily="34" charset="0"/>
              </a:rPr>
              <a:t> Brazilië was republiek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gekozen president en parlement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nog steeds veel grootgrondbezitters in politiek → veel macht </a:t>
            </a:r>
          </a:p>
          <a:p>
            <a:pPr marL="0" indent="0"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252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De lange weg naar democratie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2753976"/>
            <a:ext cx="4427985" cy="4551024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maar twee politieke partijen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geen persvrijheid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onderdrukking politieke tegenstanders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453C5FA-230E-4BA6-B2EB-B5E0C4ACFE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346" y="2636912"/>
            <a:ext cx="5420603" cy="455102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30B5854-5230-403C-82A8-B81A00C6D5B1}"/>
              </a:ext>
            </a:extLst>
          </p:cNvPr>
          <p:cNvSpPr txBox="1"/>
          <p:nvPr/>
        </p:nvSpPr>
        <p:spPr>
          <a:xfrm>
            <a:off x="251520" y="1048894"/>
            <a:ext cx="9144000" cy="1833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Dictatuur in Brazilië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1964-1985 militaire 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dictatuur. Tussen 1930 en 1964 kregen presidenten meer macht. Staatsgreep (1964) leidde tot militaire republiek:</a:t>
            </a:r>
          </a:p>
        </p:txBody>
      </p:sp>
    </p:spTree>
    <p:extLst>
      <p:ext uri="{BB962C8B-B14F-4D97-AF65-F5344CB8AC3E}">
        <p14:creationId xmlns:p14="http://schemas.microsoft.com/office/powerpoint/2010/main" val="3984807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De lange weg naar democratie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8244408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Dictatuur in Brazilië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economie groeide</a:t>
            </a:r>
            <a:r>
              <a:rPr lang="nl-NL" sz="2400" dirty="0">
                <a:latin typeface="Calibri" panose="020F0502020204030204" pitchFamily="34" charset="0"/>
              </a:rPr>
              <a:t> door industrialisatie. Daarbij vond importsubstitutie plaats (= bevordering van eigen industrie ter vervanging van de import die door belastingen wordt afgeremd)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bereikbaarheid van binnenland nam toe door wegen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voordelen: meer werk en inkomsten door nieuwe bedrijven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nadeel: hoge kosten industrialisatie en import aardolie → hoge buitenlandse leningen nodig</a:t>
            </a:r>
          </a:p>
        </p:txBody>
      </p:sp>
    </p:spTree>
    <p:extLst>
      <p:ext uri="{BB962C8B-B14F-4D97-AF65-F5344CB8AC3E}">
        <p14:creationId xmlns:p14="http://schemas.microsoft.com/office/powerpoint/2010/main" val="3177795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De lange weg naar democratie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Van dictatuur terug naar democratie</a:t>
            </a:r>
          </a:p>
          <a:p>
            <a:pPr lvl="0"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Jaren ‘70 en ‘80 vorige eeuw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economische crisis door: </a:t>
            </a:r>
          </a:p>
          <a:p>
            <a:pPr lvl="0"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hoge kosten leningen en</a:t>
            </a:r>
          </a:p>
          <a:p>
            <a:pPr lvl="0"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hoge olieprijs.</a:t>
            </a:r>
          </a:p>
          <a:p>
            <a:pPr lvl="0">
              <a:buFont typeface="Arial" panose="020B060402020202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Gevolgen: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bezuinigingen en lagere productie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bedrijven failliet en stijging werkloosheid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macht militair regime kleiner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bevolking krijgt steeds meer inspraak in politiek = </a:t>
            </a:r>
            <a:r>
              <a:rPr lang="nl-NL" sz="2400" b="1" dirty="0">
                <a:latin typeface="Calibri" panose="020F0502020204030204" pitchFamily="34" charset="0"/>
              </a:rPr>
              <a:t>democratisering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jaren ‘80 vorige eeuw</a:t>
            </a:r>
            <a:r>
              <a:rPr lang="nl-NL" sz="2400" dirty="0">
                <a:latin typeface="Calibri" panose="020F0502020204030204" pitchFamily="34" charset="0"/>
              </a:rPr>
              <a:t> vrijheid neemt verder toe: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kiezen president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stemmen op verschillende politieke partijen</a:t>
            </a:r>
          </a:p>
        </p:txBody>
      </p:sp>
    </p:spTree>
    <p:extLst>
      <p:ext uri="{BB962C8B-B14F-4D97-AF65-F5344CB8AC3E}">
        <p14:creationId xmlns:p14="http://schemas.microsoft.com/office/powerpoint/2010/main" val="3751550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§3.1 De lange weg naar democratie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404077"/>
            <a:ext cx="3851921" cy="4473356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alle Brazilianen tussen de 18 en 70 jaar zijn verplicht om te stemmen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bevolking stemt ook op deelstaatniveau en gemeenteniveau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98DFCC4-4D04-4F49-96A8-18DCF12409F4}"/>
              </a:ext>
            </a:extLst>
          </p:cNvPr>
          <p:cNvSpPr txBox="1"/>
          <p:nvPr/>
        </p:nvSpPr>
        <p:spPr>
          <a:xfrm>
            <a:off x="251520" y="1048894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Nieuwe republiek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1985 nieuwe republiek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: Brazilië wil democratiseren.</a:t>
            </a:r>
            <a:r>
              <a:rPr lang="nl-NL" sz="2400" dirty="0">
                <a:latin typeface="Calibri" panose="020F0502020204030204" pitchFamily="34" charset="0"/>
              </a:rPr>
              <a:t> Bevolking krijgt meer invloed: bevolkingsparticipatie is groter.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A72AFF7-63D2-4744-BD68-8ECDC3CBE4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6921" y="2775504"/>
            <a:ext cx="4239681" cy="383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0646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1881</Words>
  <Application>Microsoft Office PowerPoint</Application>
  <PresentationFormat>Diavoorstelling (4:3)</PresentationFormat>
  <Paragraphs>276</Paragraphs>
  <Slides>36</Slides>
  <Notes>34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36</vt:i4>
      </vt:variant>
    </vt:vector>
  </HeadingPairs>
  <TitlesOfParts>
    <vt:vector size="39" baseType="lpstr">
      <vt:lpstr>Arial</vt:lpstr>
      <vt:lpstr>Calibri</vt:lpstr>
      <vt:lpstr>Kantoorthema</vt:lpstr>
      <vt:lpstr>PowerPoint-presentatie</vt:lpstr>
      <vt:lpstr>3. Bevolkingskenmerken</vt:lpstr>
      <vt:lpstr>3. Bevolkingskenmerken</vt:lpstr>
      <vt:lpstr>§3.1 De lange weg naar democratie</vt:lpstr>
      <vt:lpstr>§3.1 De lange weg naar democratie</vt:lpstr>
      <vt:lpstr>§3.1 De lange weg naar democratie</vt:lpstr>
      <vt:lpstr>§3.1 De lange weg naar democratie</vt:lpstr>
      <vt:lpstr>§3.1 De lange weg naar democratie</vt:lpstr>
      <vt:lpstr>§3.1 De lange weg naar democratie</vt:lpstr>
      <vt:lpstr>§3.1 De lange weg naar democratie</vt:lpstr>
      <vt:lpstr>§3.1 De lange weg naar democratie</vt:lpstr>
      <vt:lpstr>§3.2 Bevolking, cultuur en demografie</vt:lpstr>
      <vt:lpstr>§3.2 Bevolking, cultuur en demografie</vt:lpstr>
      <vt:lpstr>§3.2 Bevolking, cultuur en demografie</vt:lpstr>
      <vt:lpstr>§3.2 Bevolking, cultuur en demografie</vt:lpstr>
      <vt:lpstr>§3.2 Bevolking, cultuur en demografie</vt:lpstr>
      <vt:lpstr>§3.2 Bevolking, cultuur en demografie</vt:lpstr>
      <vt:lpstr>§3.2 Bevolking, cultuur en demografie</vt:lpstr>
      <vt:lpstr>§3.2 Bevolking, cultuur en demografie</vt:lpstr>
      <vt:lpstr>§3.2 Bevolking, cultuur en demografie</vt:lpstr>
      <vt:lpstr>§3.2 Bevolking, cultuur en demografie</vt:lpstr>
      <vt:lpstr>§3.3 Economische groei in Brazilië</vt:lpstr>
      <vt:lpstr>§3.3 Economische groei in Brazilië</vt:lpstr>
      <vt:lpstr>§3.3 Economische groei in Brazilië</vt:lpstr>
      <vt:lpstr>§3.3 Economische groei in Brazilië</vt:lpstr>
      <vt:lpstr>§3.3 Economische groei in Brazilië</vt:lpstr>
      <vt:lpstr>§3.3 Economische groei in Brazilië</vt:lpstr>
      <vt:lpstr>§3.3 Economische groei in Brazilië</vt:lpstr>
      <vt:lpstr>§3.3 Economische groei in Brazilië</vt:lpstr>
      <vt:lpstr>§3.3 Economische groei in Brazilië</vt:lpstr>
      <vt:lpstr>§3.4 Ontwikkelingspeil in de lift</vt:lpstr>
      <vt:lpstr>§3.4 Ontwikkelingspeil in de lift</vt:lpstr>
      <vt:lpstr>§3.4 Ontwikkelingspeil in de lift</vt:lpstr>
      <vt:lpstr>§3.4 Ontwikkelingspeil in de lift</vt:lpstr>
      <vt:lpstr>§3.4 Ontwikkelingspeil in de lift</vt:lpstr>
      <vt:lpstr>§3.4 Ontwikkelingspeil in de lift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2018-03-05T15:03:54Z</dcterms:created>
  <dcterms:modified xsi:type="dcterms:W3CDTF">2020-03-02T14:27:15Z</dcterms:modified>
</cp:coreProperties>
</file>